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png" ContentType="image/pn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23163"/>
            <a:ext cx="802576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9144000" y="0"/>
                </a:moveTo>
                <a:lnTo>
                  <a:pt x="0" y="0"/>
                </a:ln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6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455676"/>
            <a:ext cx="747903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6740" y="1217676"/>
            <a:ext cx="4862830" cy="1376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1854_Broad_Street_cholera_outbreak" TargetMode="External"/><Relationship Id="rId3" Type="http://schemas.openxmlformats.org/officeDocument/2006/relationships/image" Target="../media/image16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Relationship Id="rId4" Type="http://schemas.openxmlformats.org/officeDocument/2006/relationships/hyperlink" Target="http://en.wikipedia.org/wiki/1854_Broad_Street_cholera_outbreak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hyperlink" Target="http://www.youtube.com/watch?v=jbkSRLYSojo" TargetMode="Externa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3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Relationship Id="rId4" Type="http://schemas.openxmlformats.org/officeDocument/2006/relationships/image" Target="../media/image3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image" Target="../media/image79.jpg"/><Relationship Id="rId4" Type="http://schemas.openxmlformats.org/officeDocument/2006/relationships/image" Target="../media/image80.jpg"/><Relationship Id="rId5" Type="http://schemas.openxmlformats.org/officeDocument/2006/relationships/image" Target="../media/image81.jpg"/><Relationship Id="rId6" Type="http://schemas.openxmlformats.org/officeDocument/2006/relationships/image" Target="../media/image82.jpg"/><Relationship Id="rId7" Type="http://schemas.openxmlformats.org/officeDocument/2006/relationships/image" Target="../media/image83.jpg"/><Relationship Id="rId8" Type="http://schemas.openxmlformats.org/officeDocument/2006/relationships/image" Target="../media/image84.jpg"/><Relationship Id="rId9" Type="http://schemas.openxmlformats.org/officeDocument/2006/relationships/image" Target="../media/image85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85800" y="3398520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588"/>
                </a:lnTo>
              </a:path>
            </a:pathLst>
          </a:custGeom>
          <a:ln w="19050">
            <a:solidFill>
              <a:srgbClr val="0026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312923"/>
            <a:ext cx="5295900" cy="9429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5"/>
              <a:t>LECTURE</a:t>
            </a:r>
            <a:r>
              <a:rPr dirty="0" sz="2400" spc="-155"/>
              <a:t> </a:t>
            </a:r>
            <a:r>
              <a:rPr dirty="0" sz="2400" spc="-25"/>
              <a:t>04:</a:t>
            </a:r>
            <a:endParaRPr sz="2400"/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3600" spc="-229"/>
              <a:t>DATA</a:t>
            </a:r>
            <a:r>
              <a:rPr dirty="0" sz="3600" spc="-355"/>
              <a:t> </a:t>
            </a:r>
            <a:r>
              <a:rPr dirty="0" sz="3600" spc="-130"/>
              <a:t>VISUALIZATION</a:t>
            </a:r>
            <a:r>
              <a:rPr dirty="0" sz="3600" spc="-145"/>
              <a:t> </a:t>
            </a:r>
            <a:r>
              <a:rPr dirty="0" sz="3600" spc="-25"/>
              <a:t>101</a:t>
            </a:r>
            <a:endParaRPr sz="3600"/>
          </a:p>
        </p:txBody>
      </p:sp>
      <p:sp>
        <p:nvSpPr>
          <p:cNvPr id="4" name="object 4" descr=""/>
          <p:cNvSpPr txBox="1"/>
          <p:nvPr/>
        </p:nvSpPr>
        <p:spPr>
          <a:xfrm>
            <a:off x="764540" y="3526028"/>
            <a:ext cx="2139950" cy="1635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March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2,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2021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CSC/SDS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235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114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Analytics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5"/>
              <a:t>Are</a:t>
            </a:r>
            <a:r>
              <a:rPr dirty="0" sz="3600" spc="-195"/>
              <a:t> </a:t>
            </a:r>
            <a:r>
              <a:rPr dirty="0" sz="3600" spc="-85"/>
              <a:t>these</a:t>
            </a:r>
            <a:r>
              <a:rPr dirty="0" sz="3600" spc="-190"/>
              <a:t> </a:t>
            </a:r>
            <a:r>
              <a:rPr dirty="0" sz="3600" spc="-100"/>
              <a:t>visualizations?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1143000"/>
            <a:ext cx="6309591" cy="56993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23163"/>
            <a:ext cx="32632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3600" spc="-1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600" spc="-85">
                <a:solidFill>
                  <a:srgbClr val="003470"/>
                </a:solidFill>
                <a:latin typeface="Arial"/>
                <a:cs typeface="Arial"/>
              </a:rPr>
              <a:t>about</a:t>
            </a:r>
            <a:r>
              <a:rPr dirty="0" sz="3600" spc="-1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600" spc="-70">
                <a:solidFill>
                  <a:srgbClr val="003470"/>
                </a:solidFill>
                <a:latin typeface="Arial"/>
                <a:cs typeface="Arial"/>
              </a:rPr>
              <a:t>this?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367914" y="3169411"/>
            <a:ext cx="44075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003470"/>
                </a:solidFill>
                <a:latin typeface="Courier New"/>
                <a:cs typeface="Courier New"/>
              </a:rPr>
              <a:t>Hello</a:t>
            </a:r>
            <a:r>
              <a:rPr dirty="0" sz="4800" spc="-65">
                <a:solidFill>
                  <a:srgbClr val="003470"/>
                </a:solidFill>
                <a:latin typeface="Courier New"/>
                <a:cs typeface="Courier New"/>
              </a:rPr>
              <a:t> </a:t>
            </a:r>
            <a:r>
              <a:rPr dirty="0" sz="4800" spc="-10">
                <a:solidFill>
                  <a:srgbClr val="003470"/>
                </a:solidFill>
                <a:latin typeface="Courier New"/>
                <a:cs typeface="Courier New"/>
              </a:rPr>
              <a:t>World!</a:t>
            </a:r>
            <a:endParaRPr sz="4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Think</a:t>
            </a:r>
            <a:r>
              <a:rPr dirty="0" sz="3600" spc="-190"/>
              <a:t> </a:t>
            </a:r>
            <a:r>
              <a:rPr dirty="0" sz="3600" spc="-85"/>
              <a:t>back</a:t>
            </a:r>
            <a:r>
              <a:rPr dirty="0" sz="3600" spc="-175"/>
              <a:t> </a:t>
            </a:r>
            <a:r>
              <a:rPr dirty="0" sz="3600" spc="-55"/>
              <a:t>to</a:t>
            </a:r>
            <a:r>
              <a:rPr dirty="0" sz="3600" spc="-185"/>
              <a:t> </a:t>
            </a:r>
            <a:r>
              <a:rPr dirty="0" sz="3600" spc="-85"/>
              <a:t>data</a:t>
            </a:r>
            <a:r>
              <a:rPr dirty="0" sz="3600" spc="-180"/>
              <a:t> </a:t>
            </a:r>
            <a:r>
              <a:rPr dirty="0" sz="3600" spc="-85"/>
              <a:t>wrangling…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351" y="1600200"/>
            <a:ext cx="8161294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Think</a:t>
            </a:r>
            <a:r>
              <a:rPr dirty="0" sz="3600" spc="-190"/>
              <a:t> </a:t>
            </a:r>
            <a:r>
              <a:rPr dirty="0" sz="3600" spc="-85"/>
              <a:t>back</a:t>
            </a:r>
            <a:r>
              <a:rPr dirty="0" sz="3600" spc="-175"/>
              <a:t> </a:t>
            </a:r>
            <a:r>
              <a:rPr dirty="0" sz="3600" spc="-55"/>
              <a:t>to</a:t>
            </a:r>
            <a:r>
              <a:rPr dirty="0" sz="3600" spc="-185"/>
              <a:t> </a:t>
            </a:r>
            <a:r>
              <a:rPr dirty="0" sz="3600" spc="-85"/>
              <a:t>data</a:t>
            </a:r>
            <a:r>
              <a:rPr dirty="0" sz="3600" spc="-180"/>
              <a:t> </a:t>
            </a:r>
            <a:r>
              <a:rPr dirty="0" sz="3600" spc="-85"/>
              <a:t>wrangling…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351" y="1600200"/>
            <a:ext cx="8161294" cy="48767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Think</a:t>
            </a:r>
            <a:r>
              <a:rPr dirty="0" sz="3600" spc="-190"/>
              <a:t> </a:t>
            </a:r>
            <a:r>
              <a:rPr dirty="0" sz="3600" spc="-85"/>
              <a:t>back</a:t>
            </a:r>
            <a:r>
              <a:rPr dirty="0" sz="3600" spc="-175"/>
              <a:t> </a:t>
            </a:r>
            <a:r>
              <a:rPr dirty="0" sz="3600" spc="-55"/>
              <a:t>to</a:t>
            </a:r>
            <a:r>
              <a:rPr dirty="0" sz="3600" spc="-185"/>
              <a:t> </a:t>
            </a:r>
            <a:r>
              <a:rPr dirty="0" sz="3600" spc="-85"/>
              <a:t>data</a:t>
            </a:r>
            <a:r>
              <a:rPr dirty="0" sz="3600" spc="-180"/>
              <a:t> </a:t>
            </a:r>
            <a:r>
              <a:rPr dirty="0" sz="3600" spc="-85"/>
              <a:t>wrangling…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352" y="1600200"/>
            <a:ext cx="8161292" cy="48767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Think</a:t>
            </a:r>
            <a:r>
              <a:rPr dirty="0" sz="3600" spc="-190"/>
              <a:t> </a:t>
            </a:r>
            <a:r>
              <a:rPr dirty="0" sz="3600" spc="-85"/>
              <a:t>back</a:t>
            </a:r>
            <a:r>
              <a:rPr dirty="0" sz="3600" spc="-175"/>
              <a:t> </a:t>
            </a:r>
            <a:r>
              <a:rPr dirty="0" sz="3600" spc="-55"/>
              <a:t>to</a:t>
            </a:r>
            <a:r>
              <a:rPr dirty="0" sz="3600" spc="-185"/>
              <a:t> </a:t>
            </a:r>
            <a:r>
              <a:rPr dirty="0" sz="3600" spc="-85"/>
              <a:t>data</a:t>
            </a:r>
            <a:r>
              <a:rPr dirty="0" sz="3600" spc="-180"/>
              <a:t> </a:t>
            </a:r>
            <a:r>
              <a:rPr dirty="0" sz="3600" spc="-85"/>
              <a:t>wrangling…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352" y="1600200"/>
            <a:ext cx="8161292" cy="48767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Think</a:t>
            </a:r>
            <a:r>
              <a:rPr dirty="0" sz="3600" spc="-190"/>
              <a:t> </a:t>
            </a:r>
            <a:r>
              <a:rPr dirty="0" sz="3600" spc="-85"/>
              <a:t>back</a:t>
            </a:r>
            <a:r>
              <a:rPr dirty="0" sz="3600" spc="-175"/>
              <a:t> </a:t>
            </a:r>
            <a:r>
              <a:rPr dirty="0" sz="3600" spc="-55"/>
              <a:t>to</a:t>
            </a:r>
            <a:r>
              <a:rPr dirty="0" sz="3600" spc="-185"/>
              <a:t> </a:t>
            </a:r>
            <a:r>
              <a:rPr dirty="0" sz="3600" spc="-85"/>
              <a:t>data</a:t>
            </a:r>
            <a:r>
              <a:rPr dirty="0" sz="3600" spc="-180"/>
              <a:t> </a:t>
            </a:r>
            <a:r>
              <a:rPr dirty="0" sz="3600" spc="-85"/>
              <a:t>wrangling…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352" y="1600200"/>
            <a:ext cx="8161291" cy="48767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Perhaps</a:t>
            </a:r>
            <a:r>
              <a:rPr dirty="0" sz="3600" spc="-210"/>
              <a:t> </a:t>
            </a:r>
            <a:r>
              <a:rPr dirty="0" sz="3600"/>
              <a:t>a</a:t>
            </a:r>
            <a:r>
              <a:rPr dirty="0" sz="3600" spc="-195"/>
              <a:t> </a:t>
            </a:r>
            <a:r>
              <a:rPr dirty="0" sz="3600" spc="-90"/>
              <a:t>more</a:t>
            </a:r>
            <a:r>
              <a:rPr dirty="0" sz="3600" spc="-195"/>
              <a:t> </a:t>
            </a:r>
            <a:r>
              <a:rPr dirty="0" sz="3600" spc="-90"/>
              <a:t>helpful</a:t>
            </a:r>
            <a:r>
              <a:rPr dirty="0" sz="3600" spc="-190"/>
              <a:t> </a:t>
            </a:r>
            <a:r>
              <a:rPr dirty="0" sz="3600" spc="-90"/>
              <a:t>question: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1920875" y="2601467"/>
            <a:ext cx="5302885" cy="1323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43585">
              <a:lnSpc>
                <a:spcPct val="133100"/>
              </a:lnSpc>
              <a:spcBef>
                <a:spcPts val="100"/>
              </a:spcBef>
            </a:pP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3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3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some</a:t>
            </a:r>
            <a:r>
              <a:rPr dirty="0" sz="3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003470"/>
                </a:solidFill>
                <a:latin typeface="Arial"/>
                <a:cs typeface="Arial"/>
              </a:rPr>
              <a:t>ways </a:t>
            </a: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visualizations</a:t>
            </a:r>
            <a:r>
              <a:rPr dirty="0" sz="3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3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3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003470"/>
                </a:solidFill>
                <a:latin typeface="Arial"/>
                <a:cs typeface="Arial"/>
              </a:rPr>
              <a:t>useful</a:t>
            </a:r>
            <a:r>
              <a:rPr dirty="0" sz="3200" spc="-10">
                <a:solidFill>
                  <a:srgbClr val="003470"/>
                </a:solidFill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2698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0"/>
              <a:t>Do</a:t>
            </a:r>
            <a:r>
              <a:rPr dirty="0" sz="3600" spc="-195"/>
              <a:t> </a:t>
            </a:r>
            <a:r>
              <a:rPr dirty="0" sz="3600" spc="-85"/>
              <a:t>they</a:t>
            </a:r>
            <a:r>
              <a:rPr dirty="0" sz="3600" spc="-180"/>
              <a:t> </a:t>
            </a:r>
            <a:r>
              <a:rPr dirty="0" sz="3600" spc="-85"/>
              <a:t>help</a:t>
            </a:r>
            <a:r>
              <a:rPr dirty="0" sz="3600" spc="-185"/>
              <a:t> </a:t>
            </a:r>
            <a:r>
              <a:rPr dirty="0" sz="3600" spc="-90"/>
              <a:t>prove</a:t>
            </a:r>
            <a:r>
              <a:rPr dirty="0" sz="3600" spc="-185"/>
              <a:t> </a:t>
            </a:r>
            <a:r>
              <a:rPr dirty="0" sz="3600"/>
              <a:t>a</a:t>
            </a:r>
            <a:r>
              <a:rPr dirty="0" sz="3600" spc="-185"/>
              <a:t> </a:t>
            </a:r>
            <a:r>
              <a:rPr dirty="0" sz="3600" spc="-90"/>
              <a:t>point?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597321"/>
            <a:ext cx="3871595" cy="4585970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844"/>
              </a:spcBef>
              <a:buClr>
                <a:srgbClr val="93A299"/>
              </a:buClr>
              <a:buSzPct val="85714"/>
              <a:buChar char="•"/>
              <a:tabLst>
                <a:tab pos="194310" algn="l"/>
              </a:tabLst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Florence</a:t>
            </a:r>
            <a:r>
              <a:rPr dirty="0" sz="28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Nightingale</a:t>
            </a:r>
            <a:endParaRPr sz="2800">
              <a:latin typeface="Arial"/>
              <a:cs typeface="Arial"/>
            </a:endParaRPr>
          </a:p>
          <a:p>
            <a:pPr lvl="1" marL="469265" indent="-182880">
              <a:lnSpc>
                <a:spcPct val="100000"/>
              </a:lnSpc>
              <a:spcBef>
                <a:spcPts val="640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4692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British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nurse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1800s</a:t>
            </a:r>
            <a:endParaRPr sz="2400">
              <a:latin typeface="Arial"/>
              <a:cs typeface="Arial"/>
            </a:endParaRPr>
          </a:p>
          <a:p>
            <a:pPr lvl="1" marL="469265" indent="-182880">
              <a:lnSpc>
                <a:spcPct val="100000"/>
              </a:lnSpc>
              <a:spcBef>
                <a:spcPts val="530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4692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Also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journalist</a:t>
            </a:r>
            <a:endParaRPr sz="2400">
              <a:latin typeface="Arial"/>
              <a:cs typeface="Arial"/>
            </a:endParaRPr>
          </a:p>
          <a:p>
            <a:pPr marL="193675" marR="499745" indent="-181610">
              <a:lnSpc>
                <a:spcPct val="99600"/>
              </a:lnSpc>
              <a:spcBef>
                <a:spcPts val="740"/>
              </a:spcBef>
              <a:buClr>
                <a:srgbClr val="93A299"/>
              </a:buClr>
              <a:buSzPct val="85714"/>
              <a:buChar char="•"/>
              <a:tabLst>
                <a:tab pos="194945" algn="l"/>
              </a:tabLst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Used</a:t>
            </a:r>
            <a:r>
              <a:rPr dirty="0" sz="28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statistical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graphics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report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to 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Parliament</a:t>
            </a:r>
            <a:endParaRPr sz="28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650"/>
              </a:spcBef>
              <a:buClr>
                <a:srgbClr val="93A299"/>
              </a:buClr>
              <a:buSzPct val="85714"/>
              <a:buChar char="•"/>
              <a:tabLst>
                <a:tab pos="194945" algn="l"/>
              </a:tabLst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One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her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most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famous</a:t>
            </a:r>
            <a:r>
              <a:rPr dirty="0" sz="2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contributions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illustrated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impact</a:t>
            </a:r>
            <a:r>
              <a:rPr dirty="0" sz="28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of 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hospital</a:t>
            </a:r>
            <a:r>
              <a:rPr dirty="0" sz="28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reform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9002" y="1673225"/>
            <a:ext cx="3396996" cy="471804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1181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Does</a:t>
            </a:r>
            <a:r>
              <a:rPr dirty="0" sz="3600" spc="-180"/>
              <a:t> </a:t>
            </a:r>
            <a:r>
              <a:rPr dirty="0" sz="3600" spc="-55"/>
              <a:t>it</a:t>
            </a:r>
            <a:r>
              <a:rPr dirty="0" sz="3600" spc="-180"/>
              <a:t> </a:t>
            </a:r>
            <a:r>
              <a:rPr dirty="0" sz="3600" spc="-85"/>
              <a:t>help</a:t>
            </a:r>
            <a:r>
              <a:rPr dirty="0" sz="3600" spc="-180"/>
              <a:t> </a:t>
            </a:r>
            <a:r>
              <a:rPr dirty="0" sz="3600" spc="-90"/>
              <a:t>prove</a:t>
            </a:r>
            <a:r>
              <a:rPr dirty="0" sz="3600" spc="-185"/>
              <a:t> </a:t>
            </a:r>
            <a:r>
              <a:rPr dirty="0" sz="3600"/>
              <a:t>a</a:t>
            </a:r>
            <a:r>
              <a:rPr dirty="0" sz="3600" spc="-180"/>
              <a:t> </a:t>
            </a:r>
            <a:r>
              <a:rPr dirty="0" sz="3600" spc="-90"/>
              <a:t>point?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029" y="1143000"/>
            <a:ext cx="8121226" cy="5389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Outline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4754880" cy="262890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overview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Graphical</a:t>
            </a:r>
            <a:r>
              <a:rPr dirty="0" sz="24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primitives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dimensions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Common</a:t>
            </a:r>
            <a:r>
              <a:rPr dirty="0" sz="2400" spc="-1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2400" spc="-1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techniques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z="2400" i="1">
                <a:solidFill>
                  <a:srgbClr val="003470"/>
                </a:solidFill>
                <a:latin typeface="Arial"/>
                <a:cs typeface="Arial"/>
              </a:rPr>
              <a:t>Time</a:t>
            </a:r>
            <a:r>
              <a:rPr dirty="0" sz="2400" spc="-70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003470"/>
                </a:solidFill>
                <a:latin typeface="Arial"/>
                <a:cs typeface="Arial"/>
              </a:rPr>
              <a:t>permitting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400" spc="-114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Tableau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demo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Does</a:t>
            </a:r>
            <a:r>
              <a:rPr dirty="0" sz="3600" spc="-180"/>
              <a:t> </a:t>
            </a:r>
            <a:r>
              <a:rPr dirty="0" sz="3600" spc="-55"/>
              <a:t>it</a:t>
            </a:r>
            <a:r>
              <a:rPr dirty="0" sz="3600" spc="-175"/>
              <a:t> </a:t>
            </a:r>
            <a:r>
              <a:rPr dirty="0" sz="3600" spc="-85"/>
              <a:t>help</a:t>
            </a:r>
            <a:r>
              <a:rPr dirty="0" sz="3600" spc="-180"/>
              <a:t> </a:t>
            </a:r>
            <a:r>
              <a:rPr dirty="0" sz="3600" spc="-75"/>
              <a:t>you</a:t>
            </a:r>
            <a:r>
              <a:rPr dirty="0" sz="3600" spc="-180"/>
              <a:t> </a:t>
            </a:r>
            <a:r>
              <a:rPr dirty="0" sz="3600" spc="-85"/>
              <a:t>spot</a:t>
            </a:r>
            <a:r>
              <a:rPr dirty="0" sz="3600" spc="-175"/>
              <a:t> </a:t>
            </a:r>
            <a:r>
              <a:rPr dirty="0" sz="3600" spc="-95"/>
              <a:t>trends?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383540" y="1226616"/>
            <a:ext cx="5534025" cy="471043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49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1854,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cholera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broke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London</a:t>
            </a:r>
            <a:endParaRPr sz="24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33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127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people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near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Broad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St.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died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within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19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616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people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died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within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30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days</a:t>
            </a:r>
            <a:endParaRPr sz="20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9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Initial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explanation:</a:t>
            </a:r>
            <a:endParaRPr sz="2400">
              <a:latin typeface="Arial"/>
              <a:cs typeface="Arial"/>
            </a:endParaRPr>
          </a:p>
          <a:p>
            <a:pPr marL="993775">
              <a:lnSpc>
                <a:spcPct val="100000"/>
              </a:lnSpc>
              <a:spcBef>
                <a:spcPts val="935"/>
              </a:spcBef>
            </a:pPr>
            <a:r>
              <a:rPr dirty="0" sz="2400" i="1">
                <a:solidFill>
                  <a:srgbClr val="003470"/>
                </a:solidFill>
                <a:latin typeface="Arial"/>
                <a:cs typeface="Arial"/>
              </a:rPr>
              <a:t>“Miasma</a:t>
            </a:r>
            <a:r>
              <a:rPr dirty="0" sz="2400" spc="-55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55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0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003470"/>
                </a:solidFill>
                <a:latin typeface="Arial"/>
                <a:cs typeface="Arial"/>
              </a:rPr>
              <a:t>atmosphere”</a:t>
            </a:r>
            <a:endParaRPr sz="2400">
              <a:latin typeface="Arial"/>
              <a:cs typeface="Arial"/>
            </a:endParaRPr>
          </a:p>
          <a:p>
            <a:pPr marL="194310" marR="248920" indent="-181610">
              <a:lnSpc>
                <a:spcPts val="2590"/>
              </a:lnSpc>
              <a:spcBef>
                <a:spcPts val="1240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Dr.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John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Snow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was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first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link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the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outbreak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contaminated</a:t>
            </a:r>
            <a:r>
              <a:rPr dirty="0" sz="24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water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9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did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it?</a:t>
            </a:r>
            <a:endParaRPr sz="24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204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Talked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local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residents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31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  <a:tab pos="358394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Identified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water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pump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as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	a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likely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source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19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Used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maps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illustrate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his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theory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19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Convinced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authorities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disable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pump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026852" y="6583680"/>
            <a:ext cx="50374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292934"/>
                </a:solidFill>
                <a:latin typeface="Arial"/>
                <a:cs typeface="Arial"/>
              </a:rPr>
              <a:t>More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92934"/>
                </a:solidFill>
                <a:latin typeface="Arial"/>
                <a:cs typeface="Arial"/>
              </a:rPr>
              <a:t>info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92934"/>
                </a:solidFill>
                <a:latin typeface="Arial"/>
                <a:cs typeface="Arial"/>
              </a:rPr>
              <a:t>here: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  <a:hlinkClick r:id="rId2"/>
              </a:rPr>
              <a:t>http://en.wikipedia.org/wiki/1854_Broad_Street_cholera_outbreak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3011" y="2423160"/>
            <a:ext cx="2721428" cy="35269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4800" y="1143000"/>
            <a:ext cx="8610600" cy="5380990"/>
            <a:chOff x="304800" y="1143000"/>
            <a:chExt cx="8610600" cy="53809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1143000"/>
              <a:ext cx="8610600" cy="538078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0679" y="3764280"/>
              <a:ext cx="947927" cy="75895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67350" y="3790949"/>
              <a:ext cx="859155" cy="670560"/>
            </a:xfrm>
            <a:custGeom>
              <a:avLst/>
              <a:gdLst/>
              <a:ahLst/>
              <a:cxnLst/>
              <a:rect l="l" t="t" r="r" b="b"/>
              <a:pathLst>
                <a:path w="859154" h="670560">
                  <a:moveTo>
                    <a:pt x="364318" y="0"/>
                  </a:moveTo>
                  <a:lnTo>
                    <a:pt x="0" y="97618"/>
                  </a:lnTo>
                  <a:lnTo>
                    <a:pt x="97618" y="461938"/>
                  </a:lnTo>
                  <a:lnTo>
                    <a:pt x="164293" y="346453"/>
                  </a:lnTo>
                  <a:lnTo>
                    <a:pt x="725218" y="670303"/>
                  </a:lnTo>
                  <a:lnTo>
                    <a:pt x="858568" y="439334"/>
                  </a:lnTo>
                  <a:lnTo>
                    <a:pt x="297643" y="115484"/>
                  </a:lnTo>
                  <a:lnTo>
                    <a:pt x="364318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467350" y="3790949"/>
              <a:ext cx="859155" cy="670560"/>
            </a:xfrm>
            <a:custGeom>
              <a:avLst/>
              <a:gdLst/>
              <a:ahLst/>
              <a:cxnLst/>
              <a:rect l="l" t="t" r="r" b="b"/>
              <a:pathLst>
                <a:path w="859154" h="670560">
                  <a:moveTo>
                    <a:pt x="0" y="97618"/>
                  </a:moveTo>
                  <a:lnTo>
                    <a:pt x="364318" y="0"/>
                  </a:lnTo>
                  <a:lnTo>
                    <a:pt x="297643" y="115484"/>
                  </a:lnTo>
                  <a:lnTo>
                    <a:pt x="858568" y="439334"/>
                  </a:lnTo>
                  <a:lnTo>
                    <a:pt x="725218" y="670303"/>
                  </a:lnTo>
                  <a:lnTo>
                    <a:pt x="164293" y="346453"/>
                  </a:lnTo>
                  <a:lnTo>
                    <a:pt x="97618" y="461937"/>
                  </a:lnTo>
                  <a:lnTo>
                    <a:pt x="0" y="97618"/>
                  </a:lnTo>
                  <a:close/>
                </a:path>
              </a:pathLst>
            </a:custGeom>
            <a:ln w="9524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Does</a:t>
            </a:r>
            <a:r>
              <a:rPr dirty="0" sz="3600" spc="-180"/>
              <a:t> </a:t>
            </a:r>
            <a:r>
              <a:rPr dirty="0" sz="3600" spc="-55"/>
              <a:t>it</a:t>
            </a:r>
            <a:r>
              <a:rPr dirty="0" sz="3600" spc="-175"/>
              <a:t> </a:t>
            </a:r>
            <a:r>
              <a:rPr dirty="0" sz="3600" spc="-85"/>
              <a:t>help</a:t>
            </a:r>
            <a:r>
              <a:rPr dirty="0" sz="3600" spc="-180"/>
              <a:t> </a:t>
            </a:r>
            <a:r>
              <a:rPr dirty="0" sz="3600" spc="-75"/>
              <a:t>you</a:t>
            </a:r>
            <a:r>
              <a:rPr dirty="0" sz="3600" spc="-180"/>
              <a:t> </a:t>
            </a:r>
            <a:r>
              <a:rPr dirty="0" sz="3600" spc="-85"/>
              <a:t>spot</a:t>
            </a:r>
            <a:r>
              <a:rPr dirty="0" sz="3600" spc="-175"/>
              <a:t> </a:t>
            </a:r>
            <a:r>
              <a:rPr dirty="0" sz="3600" spc="-95"/>
              <a:t>trends?</a:t>
            </a:r>
            <a:endParaRPr sz="3600"/>
          </a:p>
        </p:txBody>
      </p:sp>
      <p:sp>
        <p:nvSpPr>
          <p:cNvPr id="8" name="object 8" descr=""/>
          <p:cNvSpPr txBox="1"/>
          <p:nvPr/>
        </p:nvSpPr>
        <p:spPr>
          <a:xfrm>
            <a:off x="4026852" y="6583680"/>
            <a:ext cx="50374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292934"/>
                </a:solidFill>
                <a:latin typeface="Arial"/>
                <a:cs typeface="Arial"/>
              </a:rPr>
              <a:t>More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92934"/>
                </a:solidFill>
                <a:latin typeface="Arial"/>
                <a:cs typeface="Arial"/>
              </a:rPr>
              <a:t>info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92934"/>
                </a:solidFill>
                <a:latin typeface="Arial"/>
                <a:cs typeface="Arial"/>
              </a:rPr>
              <a:t>here: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  <a:hlinkClick r:id="rId4"/>
              </a:rPr>
              <a:t>http://en.wikipedia.org/wiki/1854_Broad_Street_cholera_outbreak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6455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Does</a:t>
            </a:r>
            <a:r>
              <a:rPr dirty="0" sz="3600" spc="-185"/>
              <a:t> </a:t>
            </a:r>
            <a:r>
              <a:rPr dirty="0" sz="3600" spc="-55"/>
              <a:t>it</a:t>
            </a:r>
            <a:r>
              <a:rPr dirty="0" sz="3600" spc="-180"/>
              <a:t> </a:t>
            </a:r>
            <a:r>
              <a:rPr dirty="0" sz="3600" spc="-90"/>
              <a:t>tell</a:t>
            </a:r>
            <a:r>
              <a:rPr dirty="0" sz="3600" spc="-180"/>
              <a:t> </a:t>
            </a:r>
            <a:r>
              <a:rPr dirty="0" sz="3600"/>
              <a:t>a</a:t>
            </a:r>
            <a:r>
              <a:rPr dirty="0" sz="3600" spc="-185"/>
              <a:t> </a:t>
            </a:r>
            <a:r>
              <a:rPr dirty="0" sz="3600" spc="-90"/>
              <a:t>story?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1514046"/>
            <a:ext cx="9035212" cy="42964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08029" y="6433820"/>
            <a:ext cx="7531734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“Figurative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Map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successive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losses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men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French</a:t>
            </a:r>
            <a:r>
              <a:rPr dirty="0" sz="1200" spc="-6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Army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Russian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campaign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 i="1">
                <a:solidFill>
                  <a:srgbClr val="292934"/>
                </a:solidFill>
                <a:latin typeface="Arial"/>
                <a:cs typeface="Arial"/>
              </a:rPr>
              <a:t>1812-1813.”</a:t>
            </a:r>
            <a:r>
              <a:rPr dirty="0" sz="1200" spc="-1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Drawn</a:t>
            </a:r>
            <a:r>
              <a:rPr dirty="0" sz="1200" spc="-3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by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Mr.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Charles</a:t>
            </a:r>
            <a:r>
              <a:rPr dirty="0" sz="1200" spc="-3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Minard,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Inspector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General</a:t>
            </a:r>
            <a:r>
              <a:rPr dirty="0" sz="1200" spc="-3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Bridges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3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Roads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dirty="0" sz="1200" spc="-3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retirement.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Paris,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20</a:t>
            </a:r>
            <a:r>
              <a:rPr dirty="0" sz="1200" spc="-3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November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 i="1">
                <a:solidFill>
                  <a:srgbClr val="292934"/>
                </a:solidFill>
                <a:latin typeface="Arial"/>
                <a:cs typeface="Arial"/>
              </a:rPr>
              <a:t>1869.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133600" y="1548383"/>
            <a:ext cx="1676400" cy="1146175"/>
            <a:chOff x="2133600" y="1548383"/>
            <a:chExt cx="1676400" cy="1146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600" y="1548383"/>
              <a:ext cx="1676400" cy="11460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362200" y="1777999"/>
              <a:ext cx="1219200" cy="685800"/>
            </a:xfrm>
            <a:custGeom>
              <a:avLst/>
              <a:gdLst/>
              <a:ahLst/>
              <a:cxnLst/>
              <a:rect l="l" t="t" r="r" b="b"/>
              <a:pathLst>
                <a:path w="1219200" h="685800">
                  <a:moveTo>
                    <a:pt x="609600" y="0"/>
                  </a:moveTo>
                  <a:lnTo>
                    <a:pt x="550891" y="1569"/>
                  </a:lnTo>
                  <a:lnTo>
                    <a:pt x="493761" y="6182"/>
                  </a:lnTo>
                  <a:lnTo>
                    <a:pt x="438466" y="13696"/>
                  </a:lnTo>
                  <a:lnTo>
                    <a:pt x="385260" y="23965"/>
                  </a:lnTo>
                  <a:lnTo>
                    <a:pt x="334400" y="36847"/>
                  </a:lnTo>
                  <a:lnTo>
                    <a:pt x="286141" y="52198"/>
                  </a:lnTo>
                  <a:lnTo>
                    <a:pt x="240738" y="69874"/>
                  </a:lnTo>
                  <a:lnTo>
                    <a:pt x="198446" y="89731"/>
                  </a:lnTo>
                  <a:lnTo>
                    <a:pt x="159522" y="111626"/>
                  </a:lnTo>
                  <a:lnTo>
                    <a:pt x="124220" y="135415"/>
                  </a:lnTo>
                  <a:lnTo>
                    <a:pt x="92796" y="160954"/>
                  </a:lnTo>
                  <a:lnTo>
                    <a:pt x="65506" y="188100"/>
                  </a:lnTo>
                  <a:lnTo>
                    <a:pt x="24348" y="246637"/>
                  </a:lnTo>
                  <a:lnTo>
                    <a:pt x="2790" y="309876"/>
                  </a:lnTo>
                  <a:lnTo>
                    <a:pt x="0" y="342900"/>
                  </a:lnTo>
                  <a:lnTo>
                    <a:pt x="2790" y="375923"/>
                  </a:lnTo>
                  <a:lnTo>
                    <a:pt x="24348" y="439162"/>
                  </a:lnTo>
                  <a:lnTo>
                    <a:pt x="65506" y="497699"/>
                  </a:lnTo>
                  <a:lnTo>
                    <a:pt x="92796" y="524845"/>
                  </a:lnTo>
                  <a:lnTo>
                    <a:pt x="124220" y="550384"/>
                  </a:lnTo>
                  <a:lnTo>
                    <a:pt x="159522" y="574173"/>
                  </a:lnTo>
                  <a:lnTo>
                    <a:pt x="198446" y="596068"/>
                  </a:lnTo>
                  <a:lnTo>
                    <a:pt x="240738" y="615925"/>
                  </a:lnTo>
                  <a:lnTo>
                    <a:pt x="286141" y="633601"/>
                  </a:lnTo>
                  <a:lnTo>
                    <a:pt x="334400" y="648952"/>
                  </a:lnTo>
                  <a:lnTo>
                    <a:pt x="385260" y="661834"/>
                  </a:lnTo>
                  <a:lnTo>
                    <a:pt x="438466" y="672103"/>
                  </a:lnTo>
                  <a:lnTo>
                    <a:pt x="493761" y="679617"/>
                  </a:lnTo>
                  <a:lnTo>
                    <a:pt x="550891" y="684230"/>
                  </a:lnTo>
                  <a:lnTo>
                    <a:pt x="609600" y="685800"/>
                  </a:lnTo>
                  <a:lnTo>
                    <a:pt x="668308" y="684230"/>
                  </a:lnTo>
                  <a:lnTo>
                    <a:pt x="725438" y="679617"/>
                  </a:lnTo>
                  <a:lnTo>
                    <a:pt x="780733" y="672103"/>
                  </a:lnTo>
                  <a:lnTo>
                    <a:pt x="833939" y="661834"/>
                  </a:lnTo>
                  <a:lnTo>
                    <a:pt x="884799" y="648952"/>
                  </a:lnTo>
                  <a:lnTo>
                    <a:pt x="933058" y="633601"/>
                  </a:lnTo>
                  <a:lnTo>
                    <a:pt x="978461" y="615925"/>
                  </a:lnTo>
                  <a:lnTo>
                    <a:pt x="1020753" y="596068"/>
                  </a:lnTo>
                  <a:lnTo>
                    <a:pt x="1059677" y="574173"/>
                  </a:lnTo>
                  <a:lnTo>
                    <a:pt x="1094979" y="550384"/>
                  </a:lnTo>
                  <a:lnTo>
                    <a:pt x="1126403" y="524845"/>
                  </a:lnTo>
                  <a:lnTo>
                    <a:pt x="1153693" y="497699"/>
                  </a:lnTo>
                  <a:lnTo>
                    <a:pt x="1194851" y="439162"/>
                  </a:lnTo>
                  <a:lnTo>
                    <a:pt x="1216409" y="375923"/>
                  </a:lnTo>
                  <a:lnTo>
                    <a:pt x="1219200" y="342900"/>
                  </a:lnTo>
                  <a:lnTo>
                    <a:pt x="1216409" y="309876"/>
                  </a:lnTo>
                  <a:lnTo>
                    <a:pt x="1194851" y="246637"/>
                  </a:lnTo>
                  <a:lnTo>
                    <a:pt x="1153693" y="188100"/>
                  </a:lnTo>
                  <a:lnTo>
                    <a:pt x="1126403" y="160954"/>
                  </a:lnTo>
                  <a:lnTo>
                    <a:pt x="1094979" y="135415"/>
                  </a:lnTo>
                  <a:lnTo>
                    <a:pt x="1059677" y="111626"/>
                  </a:lnTo>
                  <a:lnTo>
                    <a:pt x="1020753" y="89731"/>
                  </a:lnTo>
                  <a:lnTo>
                    <a:pt x="978461" y="69874"/>
                  </a:lnTo>
                  <a:lnTo>
                    <a:pt x="933058" y="52198"/>
                  </a:lnTo>
                  <a:lnTo>
                    <a:pt x="884799" y="36847"/>
                  </a:lnTo>
                  <a:lnTo>
                    <a:pt x="833939" y="23965"/>
                  </a:lnTo>
                  <a:lnTo>
                    <a:pt x="780733" y="13696"/>
                  </a:lnTo>
                  <a:lnTo>
                    <a:pt x="725438" y="6182"/>
                  </a:lnTo>
                  <a:lnTo>
                    <a:pt x="668308" y="156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>
                <a:alpha val="470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7086600" y="4062984"/>
            <a:ext cx="1676400" cy="1222375"/>
            <a:chOff x="7086600" y="4062984"/>
            <a:chExt cx="1676400" cy="122237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600" y="4062984"/>
              <a:ext cx="1676400" cy="122224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315200" y="4292600"/>
              <a:ext cx="1219200" cy="762000"/>
            </a:xfrm>
            <a:custGeom>
              <a:avLst/>
              <a:gdLst/>
              <a:ahLst/>
              <a:cxnLst/>
              <a:rect l="l" t="t" r="r" b="b"/>
              <a:pathLst>
                <a:path w="1219200" h="762000">
                  <a:moveTo>
                    <a:pt x="609600" y="0"/>
                  </a:moveTo>
                  <a:lnTo>
                    <a:pt x="550891" y="1744"/>
                  </a:lnTo>
                  <a:lnTo>
                    <a:pt x="493761" y="6870"/>
                  </a:lnTo>
                  <a:lnTo>
                    <a:pt x="438466" y="15218"/>
                  </a:lnTo>
                  <a:lnTo>
                    <a:pt x="385260" y="26628"/>
                  </a:lnTo>
                  <a:lnTo>
                    <a:pt x="334400" y="40941"/>
                  </a:lnTo>
                  <a:lnTo>
                    <a:pt x="286141" y="57998"/>
                  </a:lnTo>
                  <a:lnTo>
                    <a:pt x="240738" y="77638"/>
                  </a:lnTo>
                  <a:lnTo>
                    <a:pt x="198446" y="99701"/>
                  </a:lnTo>
                  <a:lnTo>
                    <a:pt x="159522" y="124029"/>
                  </a:lnTo>
                  <a:lnTo>
                    <a:pt x="124220" y="150461"/>
                  </a:lnTo>
                  <a:lnTo>
                    <a:pt x="92796" y="178838"/>
                  </a:lnTo>
                  <a:lnTo>
                    <a:pt x="65506" y="209000"/>
                  </a:lnTo>
                  <a:lnTo>
                    <a:pt x="42605" y="240788"/>
                  </a:lnTo>
                  <a:lnTo>
                    <a:pt x="10991" y="308601"/>
                  </a:lnTo>
                  <a:lnTo>
                    <a:pt x="0" y="381000"/>
                  </a:lnTo>
                  <a:lnTo>
                    <a:pt x="2790" y="417692"/>
                  </a:lnTo>
                  <a:lnTo>
                    <a:pt x="24348" y="487958"/>
                  </a:lnTo>
                  <a:lnTo>
                    <a:pt x="65506" y="552999"/>
                  </a:lnTo>
                  <a:lnTo>
                    <a:pt x="92796" y="583161"/>
                  </a:lnTo>
                  <a:lnTo>
                    <a:pt x="124220" y="611538"/>
                  </a:lnTo>
                  <a:lnTo>
                    <a:pt x="159522" y="637970"/>
                  </a:lnTo>
                  <a:lnTo>
                    <a:pt x="198446" y="662298"/>
                  </a:lnTo>
                  <a:lnTo>
                    <a:pt x="240738" y="684361"/>
                  </a:lnTo>
                  <a:lnTo>
                    <a:pt x="286141" y="704001"/>
                  </a:lnTo>
                  <a:lnTo>
                    <a:pt x="334400" y="721058"/>
                  </a:lnTo>
                  <a:lnTo>
                    <a:pt x="385260" y="735371"/>
                  </a:lnTo>
                  <a:lnTo>
                    <a:pt x="438466" y="746781"/>
                  </a:lnTo>
                  <a:lnTo>
                    <a:pt x="493761" y="755129"/>
                  </a:lnTo>
                  <a:lnTo>
                    <a:pt x="550891" y="760255"/>
                  </a:lnTo>
                  <a:lnTo>
                    <a:pt x="609600" y="762000"/>
                  </a:lnTo>
                  <a:lnTo>
                    <a:pt x="668308" y="760255"/>
                  </a:lnTo>
                  <a:lnTo>
                    <a:pt x="725438" y="755129"/>
                  </a:lnTo>
                  <a:lnTo>
                    <a:pt x="780733" y="746781"/>
                  </a:lnTo>
                  <a:lnTo>
                    <a:pt x="833939" y="735371"/>
                  </a:lnTo>
                  <a:lnTo>
                    <a:pt x="884799" y="721058"/>
                  </a:lnTo>
                  <a:lnTo>
                    <a:pt x="933058" y="704001"/>
                  </a:lnTo>
                  <a:lnTo>
                    <a:pt x="978461" y="684361"/>
                  </a:lnTo>
                  <a:lnTo>
                    <a:pt x="1020753" y="662298"/>
                  </a:lnTo>
                  <a:lnTo>
                    <a:pt x="1059677" y="637970"/>
                  </a:lnTo>
                  <a:lnTo>
                    <a:pt x="1094979" y="611538"/>
                  </a:lnTo>
                  <a:lnTo>
                    <a:pt x="1126403" y="583161"/>
                  </a:lnTo>
                  <a:lnTo>
                    <a:pt x="1153693" y="552999"/>
                  </a:lnTo>
                  <a:lnTo>
                    <a:pt x="1176594" y="521211"/>
                  </a:lnTo>
                  <a:lnTo>
                    <a:pt x="1208208" y="453398"/>
                  </a:lnTo>
                  <a:lnTo>
                    <a:pt x="1219200" y="381000"/>
                  </a:lnTo>
                  <a:lnTo>
                    <a:pt x="1216409" y="344307"/>
                  </a:lnTo>
                  <a:lnTo>
                    <a:pt x="1194851" y="274041"/>
                  </a:lnTo>
                  <a:lnTo>
                    <a:pt x="1153693" y="209000"/>
                  </a:lnTo>
                  <a:lnTo>
                    <a:pt x="1126403" y="178838"/>
                  </a:lnTo>
                  <a:lnTo>
                    <a:pt x="1094979" y="150461"/>
                  </a:lnTo>
                  <a:lnTo>
                    <a:pt x="1059677" y="124029"/>
                  </a:lnTo>
                  <a:lnTo>
                    <a:pt x="1020753" y="99701"/>
                  </a:lnTo>
                  <a:lnTo>
                    <a:pt x="978461" y="77638"/>
                  </a:lnTo>
                  <a:lnTo>
                    <a:pt x="933058" y="57998"/>
                  </a:lnTo>
                  <a:lnTo>
                    <a:pt x="884799" y="40941"/>
                  </a:lnTo>
                  <a:lnTo>
                    <a:pt x="833939" y="26628"/>
                  </a:lnTo>
                  <a:lnTo>
                    <a:pt x="780733" y="15218"/>
                  </a:lnTo>
                  <a:lnTo>
                    <a:pt x="725438" y="6870"/>
                  </a:lnTo>
                  <a:lnTo>
                    <a:pt x="668308" y="174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>
                <a:alpha val="470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6019800" y="1091183"/>
            <a:ext cx="1524000" cy="1069975"/>
            <a:chOff x="6019800" y="1091183"/>
            <a:chExt cx="1524000" cy="106997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9800" y="1091183"/>
              <a:ext cx="1524000" cy="106984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248400" y="1320799"/>
              <a:ext cx="1066800" cy="609600"/>
            </a:xfrm>
            <a:custGeom>
              <a:avLst/>
              <a:gdLst/>
              <a:ahLst/>
              <a:cxnLst/>
              <a:rect l="l" t="t" r="r" b="b"/>
              <a:pathLst>
                <a:path w="1066800" h="609600">
                  <a:moveTo>
                    <a:pt x="533400" y="0"/>
                  </a:moveTo>
                  <a:lnTo>
                    <a:pt x="475280" y="1788"/>
                  </a:lnTo>
                  <a:lnTo>
                    <a:pt x="418973" y="7030"/>
                  </a:lnTo>
                  <a:lnTo>
                    <a:pt x="364804" y="15538"/>
                  </a:lnTo>
                  <a:lnTo>
                    <a:pt x="313098" y="27128"/>
                  </a:lnTo>
                  <a:lnTo>
                    <a:pt x="264182" y="41614"/>
                  </a:lnTo>
                  <a:lnTo>
                    <a:pt x="218380" y="58808"/>
                  </a:lnTo>
                  <a:lnTo>
                    <a:pt x="176018" y="78526"/>
                  </a:lnTo>
                  <a:lnTo>
                    <a:pt x="137421" y="100582"/>
                  </a:lnTo>
                  <a:lnTo>
                    <a:pt x="102915" y="124789"/>
                  </a:lnTo>
                  <a:lnTo>
                    <a:pt x="72824" y="150961"/>
                  </a:lnTo>
                  <a:lnTo>
                    <a:pt x="27193" y="208459"/>
                  </a:lnTo>
                  <a:lnTo>
                    <a:pt x="3129" y="271588"/>
                  </a:lnTo>
                  <a:lnTo>
                    <a:pt x="0" y="304800"/>
                  </a:lnTo>
                  <a:lnTo>
                    <a:pt x="3129" y="338011"/>
                  </a:lnTo>
                  <a:lnTo>
                    <a:pt x="27193" y="401140"/>
                  </a:lnTo>
                  <a:lnTo>
                    <a:pt x="72824" y="458638"/>
                  </a:lnTo>
                  <a:lnTo>
                    <a:pt x="102915" y="484810"/>
                  </a:lnTo>
                  <a:lnTo>
                    <a:pt x="137421" y="509017"/>
                  </a:lnTo>
                  <a:lnTo>
                    <a:pt x="176018" y="531073"/>
                  </a:lnTo>
                  <a:lnTo>
                    <a:pt x="218380" y="550791"/>
                  </a:lnTo>
                  <a:lnTo>
                    <a:pt x="264182" y="567985"/>
                  </a:lnTo>
                  <a:lnTo>
                    <a:pt x="313098" y="582471"/>
                  </a:lnTo>
                  <a:lnTo>
                    <a:pt x="364804" y="594061"/>
                  </a:lnTo>
                  <a:lnTo>
                    <a:pt x="418973" y="602569"/>
                  </a:lnTo>
                  <a:lnTo>
                    <a:pt x="475280" y="607811"/>
                  </a:lnTo>
                  <a:lnTo>
                    <a:pt x="533400" y="609600"/>
                  </a:lnTo>
                  <a:lnTo>
                    <a:pt x="591519" y="607811"/>
                  </a:lnTo>
                  <a:lnTo>
                    <a:pt x="647826" y="602569"/>
                  </a:lnTo>
                  <a:lnTo>
                    <a:pt x="701995" y="594061"/>
                  </a:lnTo>
                  <a:lnTo>
                    <a:pt x="753700" y="582471"/>
                  </a:lnTo>
                  <a:lnTo>
                    <a:pt x="802616" y="567985"/>
                  </a:lnTo>
                  <a:lnTo>
                    <a:pt x="848418" y="550791"/>
                  </a:lnTo>
                  <a:lnTo>
                    <a:pt x="890780" y="531073"/>
                  </a:lnTo>
                  <a:lnTo>
                    <a:pt x="929378" y="509017"/>
                  </a:lnTo>
                  <a:lnTo>
                    <a:pt x="963884" y="484810"/>
                  </a:lnTo>
                  <a:lnTo>
                    <a:pt x="993975" y="458638"/>
                  </a:lnTo>
                  <a:lnTo>
                    <a:pt x="1039606" y="401140"/>
                  </a:lnTo>
                  <a:lnTo>
                    <a:pt x="1063670" y="338011"/>
                  </a:lnTo>
                  <a:lnTo>
                    <a:pt x="1066800" y="304800"/>
                  </a:lnTo>
                  <a:lnTo>
                    <a:pt x="1063670" y="271588"/>
                  </a:lnTo>
                  <a:lnTo>
                    <a:pt x="1039606" y="208459"/>
                  </a:lnTo>
                  <a:lnTo>
                    <a:pt x="993975" y="150961"/>
                  </a:lnTo>
                  <a:lnTo>
                    <a:pt x="963884" y="124789"/>
                  </a:lnTo>
                  <a:lnTo>
                    <a:pt x="929378" y="100582"/>
                  </a:lnTo>
                  <a:lnTo>
                    <a:pt x="890780" y="78526"/>
                  </a:lnTo>
                  <a:lnTo>
                    <a:pt x="848418" y="58808"/>
                  </a:lnTo>
                  <a:lnTo>
                    <a:pt x="802616" y="41614"/>
                  </a:lnTo>
                  <a:lnTo>
                    <a:pt x="753700" y="27128"/>
                  </a:lnTo>
                  <a:lnTo>
                    <a:pt x="701995" y="15538"/>
                  </a:lnTo>
                  <a:lnTo>
                    <a:pt x="647826" y="7030"/>
                  </a:lnTo>
                  <a:lnTo>
                    <a:pt x="591519" y="1788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FFFF">
                <a:alpha val="470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Does</a:t>
            </a:r>
            <a:r>
              <a:rPr dirty="0" sz="3600" spc="-190"/>
              <a:t> </a:t>
            </a:r>
            <a:r>
              <a:rPr dirty="0" sz="3600" spc="-55"/>
              <a:t>it</a:t>
            </a:r>
            <a:r>
              <a:rPr dirty="0" sz="3600" spc="-175"/>
              <a:t> </a:t>
            </a:r>
            <a:r>
              <a:rPr dirty="0" sz="3600" spc="-85"/>
              <a:t>help</a:t>
            </a:r>
            <a:r>
              <a:rPr dirty="0" sz="3600" spc="-185"/>
              <a:t> </a:t>
            </a:r>
            <a:r>
              <a:rPr dirty="0" sz="3600" spc="-75"/>
              <a:t>you</a:t>
            </a:r>
            <a:r>
              <a:rPr dirty="0" sz="3600" spc="-180"/>
              <a:t> </a:t>
            </a:r>
            <a:r>
              <a:rPr dirty="0" sz="3600" spc="-85"/>
              <a:t>explore?</a:t>
            </a:r>
            <a:endParaRPr sz="3600"/>
          </a:p>
        </p:txBody>
      </p:sp>
      <p:grpSp>
        <p:nvGrpSpPr>
          <p:cNvPr id="12" name="object 12" descr=""/>
          <p:cNvGrpSpPr/>
          <p:nvPr/>
        </p:nvGrpSpPr>
        <p:grpSpPr>
          <a:xfrm>
            <a:off x="554736" y="938783"/>
            <a:ext cx="8187055" cy="5919470"/>
            <a:chOff x="554736" y="938783"/>
            <a:chExt cx="8187055" cy="591947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0" y="5739383"/>
              <a:ext cx="1676400" cy="111861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715000" y="5968999"/>
              <a:ext cx="1219200" cy="762000"/>
            </a:xfrm>
            <a:custGeom>
              <a:avLst/>
              <a:gdLst/>
              <a:ahLst/>
              <a:cxnLst/>
              <a:rect l="l" t="t" r="r" b="b"/>
              <a:pathLst>
                <a:path w="1219200" h="762000">
                  <a:moveTo>
                    <a:pt x="609600" y="0"/>
                  </a:moveTo>
                  <a:lnTo>
                    <a:pt x="550891" y="1744"/>
                  </a:lnTo>
                  <a:lnTo>
                    <a:pt x="493761" y="6870"/>
                  </a:lnTo>
                  <a:lnTo>
                    <a:pt x="438466" y="15218"/>
                  </a:lnTo>
                  <a:lnTo>
                    <a:pt x="385260" y="26628"/>
                  </a:lnTo>
                  <a:lnTo>
                    <a:pt x="334400" y="40941"/>
                  </a:lnTo>
                  <a:lnTo>
                    <a:pt x="286141" y="57998"/>
                  </a:lnTo>
                  <a:lnTo>
                    <a:pt x="240738" y="77637"/>
                  </a:lnTo>
                  <a:lnTo>
                    <a:pt x="198446" y="99701"/>
                  </a:lnTo>
                  <a:lnTo>
                    <a:pt x="159522" y="124029"/>
                  </a:lnTo>
                  <a:lnTo>
                    <a:pt x="124220" y="150461"/>
                  </a:lnTo>
                  <a:lnTo>
                    <a:pt x="92796" y="178838"/>
                  </a:lnTo>
                  <a:lnTo>
                    <a:pt x="65506" y="209000"/>
                  </a:lnTo>
                  <a:lnTo>
                    <a:pt x="42605" y="240788"/>
                  </a:lnTo>
                  <a:lnTo>
                    <a:pt x="10991" y="308601"/>
                  </a:lnTo>
                  <a:lnTo>
                    <a:pt x="0" y="381000"/>
                  </a:lnTo>
                  <a:lnTo>
                    <a:pt x="2790" y="417692"/>
                  </a:lnTo>
                  <a:lnTo>
                    <a:pt x="24348" y="487958"/>
                  </a:lnTo>
                  <a:lnTo>
                    <a:pt x="65506" y="552999"/>
                  </a:lnTo>
                  <a:lnTo>
                    <a:pt x="92796" y="583161"/>
                  </a:lnTo>
                  <a:lnTo>
                    <a:pt x="124220" y="611538"/>
                  </a:lnTo>
                  <a:lnTo>
                    <a:pt x="159522" y="637970"/>
                  </a:lnTo>
                  <a:lnTo>
                    <a:pt x="198446" y="662298"/>
                  </a:lnTo>
                  <a:lnTo>
                    <a:pt x="240738" y="684362"/>
                  </a:lnTo>
                  <a:lnTo>
                    <a:pt x="286141" y="704001"/>
                  </a:lnTo>
                  <a:lnTo>
                    <a:pt x="334400" y="721058"/>
                  </a:lnTo>
                  <a:lnTo>
                    <a:pt x="385260" y="735371"/>
                  </a:lnTo>
                  <a:lnTo>
                    <a:pt x="438466" y="746781"/>
                  </a:lnTo>
                  <a:lnTo>
                    <a:pt x="493761" y="755129"/>
                  </a:lnTo>
                  <a:lnTo>
                    <a:pt x="550891" y="760255"/>
                  </a:lnTo>
                  <a:lnTo>
                    <a:pt x="609600" y="762000"/>
                  </a:lnTo>
                  <a:lnTo>
                    <a:pt x="668308" y="760255"/>
                  </a:lnTo>
                  <a:lnTo>
                    <a:pt x="725438" y="755129"/>
                  </a:lnTo>
                  <a:lnTo>
                    <a:pt x="780733" y="746781"/>
                  </a:lnTo>
                  <a:lnTo>
                    <a:pt x="833939" y="735371"/>
                  </a:lnTo>
                  <a:lnTo>
                    <a:pt x="884799" y="721058"/>
                  </a:lnTo>
                  <a:lnTo>
                    <a:pt x="933058" y="704001"/>
                  </a:lnTo>
                  <a:lnTo>
                    <a:pt x="978461" y="684362"/>
                  </a:lnTo>
                  <a:lnTo>
                    <a:pt x="1020753" y="662298"/>
                  </a:lnTo>
                  <a:lnTo>
                    <a:pt x="1059677" y="637970"/>
                  </a:lnTo>
                  <a:lnTo>
                    <a:pt x="1094979" y="611538"/>
                  </a:lnTo>
                  <a:lnTo>
                    <a:pt x="1126403" y="583161"/>
                  </a:lnTo>
                  <a:lnTo>
                    <a:pt x="1153693" y="552999"/>
                  </a:lnTo>
                  <a:lnTo>
                    <a:pt x="1176594" y="521211"/>
                  </a:lnTo>
                  <a:lnTo>
                    <a:pt x="1208208" y="453398"/>
                  </a:lnTo>
                  <a:lnTo>
                    <a:pt x="1219200" y="381000"/>
                  </a:lnTo>
                  <a:lnTo>
                    <a:pt x="1216409" y="344307"/>
                  </a:lnTo>
                  <a:lnTo>
                    <a:pt x="1194851" y="274041"/>
                  </a:lnTo>
                  <a:lnTo>
                    <a:pt x="1153693" y="209000"/>
                  </a:lnTo>
                  <a:lnTo>
                    <a:pt x="1126403" y="178838"/>
                  </a:lnTo>
                  <a:lnTo>
                    <a:pt x="1094979" y="150461"/>
                  </a:lnTo>
                  <a:lnTo>
                    <a:pt x="1059677" y="124029"/>
                  </a:lnTo>
                  <a:lnTo>
                    <a:pt x="1020753" y="99701"/>
                  </a:lnTo>
                  <a:lnTo>
                    <a:pt x="978461" y="77637"/>
                  </a:lnTo>
                  <a:lnTo>
                    <a:pt x="933058" y="57998"/>
                  </a:lnTo>
                  <a:lnTo>
                    <a:pt x="884799" y="40941"/>
                  </a:lnTo>
                  <a:lnTo>
                    <a:pt x="833939" y="26628"/>
                  </a:lnTo>
                  <a:lnTo>
                    <a:pt x="780733" y="15218"/>
                  </a:lnTo>
                  <a:lnTo>
                    <a:pt x="725438" y="6870"/>
                  </a:lnTo>
                  <a:lnTo>
                    <a:pt x="668308" y="174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>
                <a:alpha val="4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00" y="938783"/>
              <a:ext cx="1524000" cy="122224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038600" y="1168399"/>
              <a:ext cx="1066800" cy="762000"/>
            </a:xfrm>
            <a:custGeom>
              <a:avLst/>
              <a:gdLst/>
              <a:ahLst/>
              <a:cxnLst/>
              <a:rect l="l" t="t" r="r" b="b"/>
              <a:pathLst>
                <a:path w="1066800" h="762000">
                  <a:moveTo>
                    <a:pt x="533400" y="0"/>
                  </a:moveTo>
                  <a:lnTo>
                    <a:pt x="478862" y="1967"/>
                  </a:lnTo>
                  <a:lnTo>
                    <a:pt x="425901" y="7740"/>
                  </a:lnTo>
                  <a:lnTo>
                    <a:pt x="374782" y="17129"/>
                  </a:lnTo>
                  <a:lnTo>
                    <a:pt x="325776" y="29940"/>
                  </a:lnTo>
                  <a:lnTo>
                    <a:pt x="279149" y="45984"/>
                  </a:lnTo>
                  <a:lnTo>
                    <a:pt x="235170" y="65068"/>
                  </a:lnTo>
                  <a:lnTo>
                    <a:pt x="194107" y="87002"/>
                  </a:lnTo>
                  <a:lnTo>
                    <a:pt x="156229" y="111592"/>
                  </a:lnTo>
                  <a:lnTo>
                    <a:pt x="121802" y="138648"/>
                  </a:lnTo>
                  <a:lnTo>
                    <a:pt x="91096" y="167979"/>
                  </a:lnTo>
                  <a:lnTo>
                    <a:pt x="64378" y="199393"/>
                  </a:lnTo>
                  <a:lnTo>
                    <a:pt x="41917" y="232697"/>
                  </a:lnTo>
                  <a:lnTo>
                    <a:pt x="23980" y="267702"/>
                  </a:lnTo>
                  <a:lnTo>
                    <a:pt x="10836" y="304215"/>
                  </a:lnTo>
                  <a:lnTo>
                    <a:pt x="2753" y="342045"/>
                  </a:lnTo>
                  <a:lnTo>
                    <a:pt x="0" y="381000"/>
                  </a:lnTo>
                  <a:lnTo>
                    <a:pt x="2753" y="419954"/>
                  </a:lnTo>
                  <a:lnTo>
                    <a:pt x="10836" y="457784"/>
                  </a:lnTo>
                  <a:lnTo>
                    <a:pt x="23980" y="494297"/>
                  </a:lnTo>
                  <a:lnTo>
                    <a:pt x="41917" y="529302"/>
                  </a:lnTo>
                  <a:lnTo>
                    <a:pt x="64378" y="562606"/>
                  </a:lnTo>
                  <a:lnTo>
                    <a:pt x="91096" y="594020"/>
                  </a:lnTo>
                  <a:lnTo>
                    <a:pt x="121802" y="623351"/>
                  </a:lnTo>
                  <a:lnTo>
                    <a:pt x="156229" y="650407"/>
                  </a:lnTo>
                  <a:lnTo>
                    <a:pt x="194107" y="674997"/>
                  </a:lnTo>
                  <a:lnTo>
                    <a:pt x="235170" y="696931"/>
                  </a:lnTo>
                  <a:lnTo>
                    <a:pt x="279149" y="716015"/>
                  </a:lnTo>
                  <a:lnTo>
                    <a:pt x="325776" y="732059"/>
                  </a:lnTo>
                  <a:lnTo>
                    <a:pt x="374782" y="744870"/>
                  </a:lnTo>
                  <a:lnTo>
                    <a:pt x="425901" y="754259"/>
                  </a:lnTo>
                  <a:lnTo>
                    <a:pt x="478862" y="760032"/>
                  </a:lnTo>
                  <a:lnTo>
                    <a:pt x="533400" y="762000"/>
                  </a:lnTo>
                  <a:lnTo>
                    <a:pt x="587936" y="760032"/>
                  </a:lnTo>
                  <a:lnTo>
                    <a:pt x="640898" y="754259"/>
                  </a:lnTo>
                  <a:lnTo>
                    <a:pt x="692016" y="744870"/>
                  </a:lnTo>
                  <a:lnTo>
                    <a:pt x="741023" y="732059"/>
                  </a:lnTo>
                  <a:lnTo>
                    <a:pt x="787649" y="716015"/>
                  </a:lnTo>
                  <a:lnTo>
                    <a:pt x="831628" y="696931"/>
                  </a:lnTo>
                  <a:lnTo>
                    <a:pt x="872691" y="674997"/>
                  </a:lnTo>
                  <a:lnTo>
                    <a:pt x="910570" y="650407"/>
                  </a:lnTo>
                  <a:lnTo>
                    <a:pt x="944997" y="623351"/>
                  </a:lnTo>
                  <a:lnTo>
                    <a:pt x="975703" y="594020"/>
                  </a:lnTo>
                  <a:lnTo>
                    <a:pt x="1002421" y="562606"/>
                  </a:lnTo>
                  <a:lnTo>
                    <a:pt x="1024882" y="529302"/>
                  </a:lnTo>
                  <a:lnTo>
                    <a:pt x="1042819" y="494297"/>
                  </a:lnTo>
                  <a:lnTo>
                    <a:pt x="1055963" y="457784"/>
                  </a:lnTo>
                  <a:lnTo>
                    <a:pt x="1064046" y="419954"/>
                  </a:lnTo>
                  <a:lnTo>
                    <a:pt x="1066800" y="381000"/>
                  </a:lnTo>
                  <a:lnTo>
                    <a:pt x="1064046" y="342045"/>
                  </a:lnTo>
                  <a:lnTo>
                    <a:pt x="1055963" y="304215"/>
                  </a:lnTo>
                  <a:lnTo>
                    <a:pt x="1042819" y="267702"/>
                  </a:lnTo>
                  <a:lnTo>
                    <a:pt x="1024882" y="232697"/>
                  </a:lnTo>
                  <a:lnTo>
                    <a:pt x="1002421" y="199393"/>
                  </a:lnTo>
                  <a:lnTo>
                    <a:pt x="975703" y="167979"/>
                  </a:lnTo>
                  <a:lnTo>
                    <a:pt x="944997" y="138648"/>
                  </a:lnTo>
                  <a:lnTo>
                    <a:pt x="910570" y="111592"/>
                  </a:lnTo>
                  <a:lnTo>
                    <a:pt x="872691" y="87002"/>
                  </a:lnTo>
                  <a:lnTo>
                    <a:pt x="831628" y="65068"/>
                  </a:lnTo>
                  <a:lnTo>
                    <a:pt x="787649" y="45984"/>
                  </a:lnTo>
                  <a:lnTo>
                    <a:pt x="741023" y="29940"/>
                  </a:lnTo>
                  <a:lnTo>
                    <a:pt x="692016" y="17129"/>
                  </a:lnTo>
                  <a:lnTo>
                    <a:pt x="640898" y="7740"/>
                  </a:lnTo>
                  <a:lnTo>
                    <a:pt x="587936" y="1967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FFFF">
                <a:alpha val="4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7800" y="2843783"/>
              <a:ext cx="1447800" cy="122224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676400" y="3073400"/>
              <a:ext cx="990600" cy="762000"/>
            </a:xfrm>
            <a:custGeom>
              <a:avLst/>
              <a:gdLst/>
              <a:ahLst/>
              <a:cxnLst/>
              <a:rect l="l" t="t" r="r" b="b"/>
              <a:pathLst>
                <a:path w="990600" h="762000">
                  <a:moveTo>
                    <a:pt x="495300" y="0"/>
                  </a:moveTo>
                  <a:lnTo>
                    <a:pt x="441331" y="2235"/>
                  </a:lnTo>
                  <a:lnTo>
                    <a:pt x="389046" y="8787"/>
                  </a:lnTo>
                  <a:lnTo>
                    <a:pt x="338746" y="19423"/>
                  </a:lnTo>
                  <a:lnTo>
                    <a:pt x="290734" y="33910"/>
                  </a:lnTo>
                  <a:lnTo>
                    <a:pt x="245312" y="52017"/>
                  </a:lnTo>
                  <a:lnTo>
                    <a:pt x="202782" y="73510"/>
                  </a:lnTo>
                  <a:lnTo>
                    <a:pt x="163445" y="98158"/>
                  </a:lnTo>
                  <a:lnTo>
                    <a:pt x="127605" y="125727"/>
                  </a:lnTo>
                  <a:lnTo>
                    <a:pt x="95564" y="155986"/>
                  </a:lnTo>
                  <a:lnTo>
                    <a:pt x="67622" y="188701"/>
                  </a:lnTo>
                  <a:lnTo>
                    <a:pt x="44084" y="223641"/>
                  </a:lnTo>
                  <a:lnTo>
                    <a:pt x="25250" y="260574"/>
                  </a:lnTo>
                  <a:lnTo>
                    <a:pt x="11423" y="299266"/>
                  </a:lnTo>
                  <a:lnTo>
                    <a:pt x="2906" y="339485"/>
                  </a:lnTo>
                  <a:lnTo>
                    <a:pt x="0" y="381000"/>
                  </a:lnTo>
                  <a:lnTo>
                    <a:pt x="2906" y="422514"/>
                  </a:lnTo>
                  <a:lnTo>
                    <a:pt x="11423" y="462733"/>
                  </a:lnTo>
                  <a:lnTo>
                    <a:pt x="25250" y="501425"/>
                  </a:lnTo>
                  <a:lnTo>
                    <a:pt x="44084" y="538357"/>
                  </a:lnTo>
                  <a:lnTo>
                    <a:pt x="67622" y="573297"/>
                  </a:lnTo>
                  <a:lnTo>
                    <a:pt x="95564" y="606013"/>
                  </a:lnTo>
                  <a:lnTo>
                    <a:pt x="127605" y="636272"/>
                  </a:lnTo>
                  <a:lnTo>
                    <a:pt x="163445" y="663841"/>
                  </a:lnTo>
                  <a:lnTo>
                    <a:pt x="202782" y="688488"/>
                  </a:lnTo>
                  <a:lnTo>
                    <a:pt x="245312" y="709982"/>
                  </a:lnTo>
                  <a:lnTo>
                    <a:pt x="290734" y="728088"/>
                  </a:lnTo>
                  <a:lnTo>
                    <a:pt x="338746" y="742576"/>
                  </a:lnTo>
                  <a:lnTo>
                    <a:pt x="389046" y="753212"/>
                  </a:lnTo>
                  <a:lnTo>
                    <a:pt x="441331" y="759764"/>
                  </a:lnTo>
                  <a:lnTo>
                    <a:pt x="495300" y="762000"/>
                  </a:lnTo>
                  <a:lnTo>
                    <a:pt x="549268" y="759764"/>
                  </a:lnTo>
                  <a:lnTo>
                    <a:pt x="601553" y="753212"/>
                  </a:lnTo>
                  <a:lnTo>
                    <a:pt x="651853" y="742576"/>
                  </a:lnTo>
                  <a:lnTo>
                    <a:pt x="699865" y="728088"/>
                  </a:lnTo>
                  <a:lnTo>
                    <a:pt x="745287" y="709982"/>
                  </a:lnTo>
                  <a:lnTo>
                    <a:pt x="787817" y="688488"/>
                  </a:lnTo>
                  <a:lnTo>
                    <a:pt x="827154" y="663841"/>
                  </a:lnTo>
                  <a:lnTo>
                    <a:pt x="862994" y="636272"/>
                  </a:lnTo>
                  <a:lnTo>
                    <a:pt x="895035" y="606013"/>
                  </a:lnTo>
                  <a:lnTo>
                    <a:pt x="922977" y="573297"/>
                  </a:lnTo>
                  <a:lnTo>
                    <a:pt x="946515" y="538357"/>
                  </a:lnTo>
                  <a:lnTo>
                    <a:pt x="965349" y="501425"/>
                  </a:lnTo>
                  <a:lnTo>
                    <a:pt x="979176" y="462733"/>
                  </a:lnTo>
                  <a:lnTo>
                    <a:pt x="987693" y="422514"/>
                  </a:lnTo>
                  <a:lnTo>
                    <a:pt x="990600" y="381000"/>
                  </a:lnTo>
                  <a:lnTo>
                    <a:pt x="987693" y="339485"/>
                  </a:lnTo>
                  <a:lnTo>
                    <a:pt x="979176" y="299266"/>
                  </a:lnTo>
                  <a:lnTo>
                    <a:pt x="965349" y="260574"/>
                  </a:lnTo>
                  <a:lnTo>
                    <a:pt x="946515" y="223641"/>
                  </a:lnTo>
                  <a:lnTo>
                    <a:pt x="922977" y="188701"/>
                  </a:lnTo>
                  <a:lnTo>
                    <a:pt x="895035" y="155986"/>
                  </a:lnTo>
                  <a:lnTo>
                    <a:pt x="862994" y="125727"/>
                  </a:lnTo>
                  <a:lnTo>
                    <a:pt x="827154" y="98158"/>
                  </a:lnTo>
                  <a:lnTo>
                    <a:pt x="787817" y="73510"/>
                  </a:lnTo>
                  <a:lnTo>
                    <a:pt x="745287" y="52017"/>
                  </a:lnTo>
                  <a:lnTo>
                    <a:pt x="699865" y="33910"/>
                  </a:lnTo>
                  <a:lnTo>
                    <a:pt x="651853" y="19423"/>
                  </a:lnTo>
                  <a:lnTo>
                    <a:pt x="601553" y="8787"/>
                  </a:lnTo>
                  <a:lnTo>
                    <a:pt x="549268" y="2235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>
                <a:alpha val="4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9800" y="1776983"/>
              <a:ext cx="1447800" cy="114604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248400" y="2006600"/>
              <a:ext cx="990600" cy="685800"/>
            </a:xfrm>
            <a:custGeom>
              <a:avLst/>
              <a:gdLst/>
              <a:ahLst/>
              <a:cxnLst/>
              <a:rect l="l" t="t" r="r" b="b"/>
              <a:pathLst>
                <a:path w="990600" h="685800">
                  <a:moveTo>
                    <a:pt x="495300" y="0"/>
                  </a:moveTo>
                  <a:lnTo>
                    <a:pt x="437537" y="2306"/>
                  </a:lnTo>
                  <a:lnTo>
                    <a:pt x="381732" y="9056"/>
                  </a:lnTo>
                  <a:lnTo>
                    <a:pt x="328255" y="19990"/>
                  </a:lnTo>
                  <a:lnTo>
                    <a:pt x="277479" y="34852"/>
                  </a:lnTo>
                  <a:lnTo>
                    <a:pt x="229775" y="53385"/>
                  </a:lnTo>
                  <a:lnTo>
                    <a:pt x="185515" y="75331"/>
                  </a:lnTo>
                  <a:lnTo>
                    <a:pt x="145070" y="100433"/>
                  </a:lnTo>
                  <a:lnTo>
                    <a:pt x="108811" y="128433"/>
                  </a:lnTo>
                  <a:lnTo>
                    <a:pt x="77112" y="159075"/>
                  </a:lnTo>
                  <a:lnTo>
                    <a:pt x="50342" y="192101"/>
                  </a:lnTo>
                  <a:lnTo>
                    <a:pt x="28875" y="227253"/>
                  </a:lnTo>
                  <a:lnTo>
                    <a:pt x="13081" y="264276"/>
                  </a:lnTo>
                  <a:lnTo>
                    <a:pt x="3332" y="302910"/>
                  </a:lnTo>
                  <a:lnTo>
                    <a:pt x="0" y="342900"/>
                  </a:lnTo>
                  <a:lnTo>
                    <a:pt x="3332" y="382889"/>
                  </a:lnTo>
                  <a:lnTo>
                    <a:pt x="13081" y="421523"/>
                  </a:lnTo>
                  <a:lnTo>
                    <a:pt x="28875" y="458546"/>
                  </a:lnTo>
                  <a:lnTo>
                    <a:pt x="50342" y="493698"/>
                  </a:lnTo>
                  <a:lnTo>
                    <a:pt x="77112" y="526724"/>
                  </a:lnTo>
                  <a:lnTo>
                    <a:pt x="108811" y="557366"/>
                  </a:lnTo>
                  <a:lnTo>
                    <a:pt x="145070" y="585366"/>
                  </a:lnTo>
                  <a:lnTo>
                    <a:pt x="185515" y="610468"/>
                  </a:lnTo>
                  <a:lnTo>
                    <a:pt x="229775" y="632414"/>
                  </a:lnTo>
                  <a:lnTo>
                    <a:pt x="277479" y="650947"/>
                  </a:lnTo>
                  <a:lnTo>
                    <a:pt x="328255" y="665809"/>
                  </a:lnTo>
                  <a:lnTo>
                    <a:pt x="381732" y="676743"/>
                  </a:lnTo>
                  <a:lnTo>
                    <a:pt x="437537" y="683493"/>
                  </a:lnTo>
                  <a:lnTo>
                    <a:pt x="495300" y="685800"/>
                  </a:lnTo>
                  <a:lnTo>
                    <a:pt x="553062" y="683493"/>
                  </a:lnTo>
                  <a:lnTo>
                    <a:pt x="608867" y="676743"/>
                  </a:lnTo>
                  <a:lnTo>
                    <a:pt x="662344" y="665809"/>
                  </a:lnTo>
                  <a:lnTo>
                    <a:pt x="713120" y="650947"/>
                  </a:lnTo>
                  <a:lnTo>
                    <a:pt x="760824" y="632414"/>
                  </a:lnTo>
                  <a:lnTo>
                    <a:pt x="805084" y="610468"/>
                  </a:lnTo>
                  <a:lnTo>
                    <a:pt x="845529" y="585366"/>
                  </a:lnTo>
                  <a:lnTo>
                    <a:pt x="881788" y="557366"/>
                  </a:lnTo>
                  <a:lnTo>
                    <a:pt x="913487" y="526724"/>
                  </a:lnTo>
                  <a:lnTo>
                    <a:pt x="940257" y="493698"/>
                  </a:lnTo>
                  <a:lnTo>
                    <a:pt x="961724" y="458546"/>
                  </a:lnTo>
                  <a:lnTo>
                    <a:pt x="977518" y="421523"/>
                  </a:lnTo>
                  <a:lnTo>
                    <a:pt x="987267" y="382889"/>
                  </a:lnTo>
                  <a:lnTo>
                    <a:pt x="990600" y="342900"/>
                  </a:lnTo>
                  <a:lnTo>
                    <a:pt x="987267" y="302910"/>
                  </a:lnTo>
                  <a:lnTo>
                    <a:pt x="977518" y="264276"/>
                  </a:lnTo>
                  <a:lnTo>
                    <a:pt x="961724" y="227253"/>
                  </a:lnTo>
                  <a:lnTo>
                    <a:pt x="940257" y="192101"/>
                  </a:lnTo>
                  <a:lnTo>
                    <a:pt x="913487" y="159075"/>
                  </a:lnTo>
                  <a:lnTo>
                    <a:pt x="881788" y="128433"/>
                  </a:lnTo>
                  <a:lnTo>
                    <a:pt x="845529" y="100433"/>
                  </a:lnTo>
                  <a:lnTo>
                    <a:pt x="805084" y="75331"/>
                  </a:lnTo>
                  <a:lnTo>
                    <a:pt x="760824" y="53385"/>
                  </a:lnTo>
                  <a:lnTo>
                    <a:pt x="713120" y="34852"/>
                  </a:lnTo>
                  <a:lnTo>
                    <a:pt x="662344" y="19990"/>
                  </a:lnTo>
                  <a:lnTo>
                    <a:pt x="608867" y="9056"/>
                  </a:lnTo>
                  <a:lnTo>
                    <a:pt x="553062" y="2306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FFFFFF">
                <a:alpha val="4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6000" y="3910583"/>
              <a:ext cx="1524000" cy="114604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324600" y="4140200"/>
              <a:ext cx="1066800" cy="685800"/>
            </a:xfrm>
            <a:custGeom>
              <a:avLst/>
              <a:gdLst/>
              <a:ahLst/>
              <a:cxnLst/>
              <a:rect l="l" t="t" r="r" b="b"/>
              <a:pathLst>
                <a:path w="1066800" h="685800">
                  <a:moveTo>
                    <a:pt x="533400" y="0"/>
                  </a:moveTo>
                  <a:lnTo>
                    <a:pt x="475280" y="2012"/>
                  </a:lnTo>
                  <a:lnTo>
                    <a:pt x="418973" y="7908"/>
                  </a:lnTo>
                  <a:lnTo>
                    <a:pt x="364804" y="17481"/>
                  </a:lnTo>
                  <a:lnTo>
                    <a:pt x="313098" y="30519"/>
                  </a:lnTo>
                  <a:lnTo>
                    <a:pt x="264182" y="46815"/>
                  </a:lnTo>
                  <a:lnTo>
                    <a:pt x="218380" y="66159"/>
                  </a:lnTo>
                  <a:lnTo>
                    <a:pt x="176018" y="88342"/>
                  </a:lnTo>
                  <a:lnTo>
                    <a:pt x="137421" y="113154"/>
                  </a:lnTo>
                  <a:lnTo>
                    <a:pt x="102915" y="140387"/>
                  </a:lnTo>
                  <a:lnTo>
                    <a:pt x="72824" y="169831"/>
                  </a:lnTo>
                  <a:lnTo>
                    <a:pt x="47475" y="201277"/>
                  </a:lnTo>
                  <a:lnTo>
                    <a:pt x="27193" y="234517"/>
                  </a:lnTo>
                  <a:lnTo>
                    <a:pt x="3129" y="305537"/>
                  </a:lnTo>
                  <a:lnTo>
                    <a:pt x="0" y="342900"/>
                  </a:lnTo>
                  <a:lnTo>
                    <a:pt x="3129" y="380262"/>
                  </a:lnTo>
                  <a:lnTo>
                    <a:pt x="27193" y="451282"/>
                  </a:lnTo>
                  <a:lnTo>
                    <a:pt x="47475" y="484522"/>
                  </a:lnTo>
                  <a:lnTo>
                    <a:pt x="72824" y="515968"/>
                  </a:lnTo>
                  <a:lnTo>
                    <a:pt x="102915" y="545412"/>
                  </a:lnTo>
                  <a:lnTo>
                    <a:pt x="137421" y="572645"/>
                  </a:lnTo>
                  <a:lnTo>
                    <a:pt x="176018" y="597457"/>
                  </a:lnTo>
                  <a:lnTo>
                    <a:pt x="218380" y="619640"/>
                  </a:lnTo>
                  <a:lnTo>
                    <a:pt x="264182" y="638984"/>
                  </a:lnTo>
                  <a:lnTo>
                    <a:pt x="313098" y="655280"/>
                  </a:lnTo>
                  <a:lnTo>
                    <a:pt x="364804" y="668318"/>
                  </a:lnTo>
                  <a:lnTo>
                    <a:pt x="418973" y="677891"/>
                  </a:lnTo>
                  <a:lnTo>
                    <a:pt x="475280" y="683787"/>
                  </a:lnTo>
                  <a:lnTo>
                    <a:pt x="533400" y="685800"/>
                  </a:lnTo>
                  <a:lnTo>
                    <a:pt x="591519" y="683787"/>
                  </a:lnTo>
                  <a:lnTo>
                    <a:pt x="647826" y="677891"/>
                  </a:lnTo>
                  <a:lnTo>
                    <a:pt x="701995" y="668318"/>
                  </a:lnTo>
                  <a:lnTo>
                    <a:pt x="753700" y="655280"/>
                  </a:lnTo>
                  <a:lnTo>
                    <a:pt x="802616" y="638984"/>
                  </a:lnTo>
                  <a:lnTo>
                    <a:pt x="848418" y="619640"/>
                  </a:lnTo>
                  <a:lnTo>
                    <a:pt x="890780" y="597457"/>
                  </a:lnTo>
                  <a:lnTo>
                    <a:pt x="929378" y="572645"/>
                  </a:lnTo>
                  <a:lnTo>
                    <a:pt x="963884" y="545412"/>
                  </a:lnTo>
                  <a:lnTo>
                    <a:pt x="993975" y="515968"/>
                  </a:lnTo>
                  <a:lnTo>
                    <a:pt x="1019324" y="484522"/>
                  </a:lnTo>
                  <a:lnTo>
                    <a:pt x="1039606" y="451282"/>
                  </a:lnTo>
                  <a:lnTo>
                    <a:pt x="1063670" y="380262"/>
                  </a:lnTo>
                  <a:lnTo>
                    <a:pt x="1066800" y="342900"/>
                  </a:lnTo>
                  <a:lnTo>
                    <a:pt x="1063670" y="305537"/>
                  </a:lnTo>
                  <a:lnTo>
                    <a:pt x="1039606" y="234517"/>
                  </a:lnTo>
                  <a:lnTo>
                    <a:pt x="1019324" y="201277"/>
                  </a:lnTo>
                  <a:lnTo>
                    <a:pt x="993975" y="169831"/>
                  </a:lnTo>
                  <a:lnTo>
                    <a:pt x="963884" y="140387"/>
                  </a:lnTo>
                  <a:lnTo>
                    <a:pt x="929378" y="113154"/>
                  </a:lnTo>
                  <a:lnTo>
                    <a:pt x="890780" y="88342"/>
                  </a:lnTo>
                  <a:lnTo>
                    <a:pt x="848418" y="66159"/>
                  </a:lnTo>
                  <a:lnTo>
                    <a:pt x="802616" y="46815"/>
                  </a:lnTo>
                  <a:lnTo>
                    <a:pt x="753700" y="30519"/>
                  </a:lnTo>
                  <a:lnTo>
                    <a:pt x="701995" y="17481"/>
                  </a:lnTo>
                  <a:lnTo>
                    <a:pt x="647826" y="7908"/>
                  </a:lnTo>
                  <a:lnTo>
                    <a:pt x="591519" y="2012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FFFF">
                <a:alpha val="4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4000" y="2743200"/>
              <a:ext cx="1600200" cy="1143000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562600" y="2971800"/>
              <a:ext cx="1143000" cy="685800"/>
            </a:xfrm>
            <a:custGeom>
              <a:avLst/>
              <a:gdLst/>
              <a:ahLst/>
              <a:cxnLst/>
              <a:rect l="l" t="t" r="r" b="b"/>
              <a:pathLst>
                <a:path w="1143000" h="685800">
                  <a:moveTo>
                    <a:pt x="571500" y="0"/>
                  </a:moveTo>
                  <a:lnTo>
                    <a:pt x="513067" y="1770"/>
                  </a:lnTo>
                  <a:lnTo>
                    <a:pt x="456322" y="6966"/>
                  </a:lnTo>
                  <a:lnTo>
                    <a:pt x="401553" y="15416"/>
                  </a:lnTo>
                  <a:lnTo>
                    <a:pt x="349046" y="26946"/>
                  </a:lnTo>
                  <a:lnTo>
                    <a:pt x="299089" y="41386"/>
                  </a:lnTo>
                  <a:lnTo>
                    <a:pt x="251968" y="58561"/>
                  </a:lnTo>
                  <a:lnTo>
                    <a:pt x="207973" y="78301"/>
                  </a:lnTo>
                  <a:lnTo>
                    <a:pt x="167388" y="100433"/>
                  </a:lnTo>
                  <a:lnTo>
                    <a:pt x="130502" y="124783"/>
                  </a:lnTo>
                  <a:lnTo>
                    <a:pt x="97603" y="151181"/>
                  </a:lnTo>
                  <a:lnTo>
                    <a:pt x="68976" y="179453"/>
                  </a:lnTo>
                  <a:lnTo>
                    <a:pt x="44911" y="209427"/>
                  </a:lnTo>
                  <a:lnTo>
                    <a:pt x="11610" y="273793"/>
                  </a:lnTo>
                  <a:lnTo>
                    <a:pt x="0" y="342900"/>
                  </a:lnTo>
                  <a:lnTo>
                    <a:pt x="2950" y="377959"/>
                  </a:lnTo>
                  <a:lnTo>
                    <a:pt x="25693" y="444868"/>
                  </a:lnTo>
                  <a:lnTo>
                    <a:pt x="68976" y="506346"/>
                  </a:lnTo>
                  <a:lnTo>
                    <a:pt x="97603" y="534618"/>
                  </a:lnTo>
                  <a:lnTo>
                    <a:pt x="130502" y="561016"/>
                  </a:lnTo>
                  <a:lnTo>
                    <a:pt x="167388" y="585366"/>
                  </a:lnTo>
                  <a:lnTo>
                    <a:pt x="207973" y="607498"/>
                  </a:lnTo>
                  <a:lnTo>
                    <a:pt x="251968" y="627238"/>
                  </a:lnTo>
                  <a:lnTo>
                    <a:pt x="299089" y="644413"/>
                  </a:lnTo>
                  <a:lnTo>
                    <a:pt x="349046" y="658853"/>
                  </a:lnTo>
                  <a:lnTo>
                    <a:pt x="401553" y="670383"/>
                  </a:lnTo>
                  <a:lnTo>
                    <a:pt x="456322" y="678833"/>
                  </a:lnTo>
                  <a:lnTo>
                    <a:pt x="513067" y="684029"/>
                  </a:lnTo>
                  <a:lnTo>
                    <a:pt x="571500" y="685800"/>
                  </a:lnTo>
                  <a:lnTo>
                    <a:pt x="629932" y="684029"/>
                  </a:lnTo>
                  <a:lnTo>
                    <a:pt x="686677" y="678833"/>
                  </a:lnTo>
                  <a:lnTo>
                    <a:pt x="741446" y="670383"/>
                  </a:lnTo>
                  <a:lnTo>
                    <a:pt x="793953" y="658853"/>
                  </a:lnTo>
                  <a:lnTo>
                    <a:pt x="843910" y="644413"/>
                  </a:lnTo>
                  <a:lnTo>
                    <a:pt x="891031" y="627238"/>
                  </a:lnTo>
                  <a:lnTo>
                    <a:pt x="935026" y="607498"/>
                  </a:lnTo>
                  <a:lnTo>
                    <a:pt x="975611" y="585366"/>
                  </a:lnTo>
                  <a:lnTo>
                    <a:pt x="1012497" y="561016"/>
                  </a:lnTo>
                  <a:lnTo>
                    <a:pt x="1045396" y="534618"/>
                  </a:lnTo>
                  <a:lnTo>
                    <a:pt x="1074023" y="506346"/>
                  </a:lnTo>
                  <a:lnTo>
                    <a:pt x="1098088" y="476372"/>
                  </a:lnTo>
                  <a:lnTo>
                    <a:pt x="1131389" y="412006"/>
                  </a:lnTo>
                  <a:lnTo>
                    <a:pt x="1143000" y="342900"/>
                  </a:lnTo>
                  <a:lnTo>
                    <a:pt x="1140049" y="307840"/>
                  </a:lnTo>
                  <a:lnTo>
                    <a:pt x="1117306" y="240931"/>
                  </a:lnTo>
                  <a:lnTo>
                    <a:pt x="1074023" y="179453"/>
                  </a:lnTo>
                  <a:lnTo>
                    <a:pt x="1045396" y="151181"/>
                  </a:lnTo>
                  <a:lnTo>
                    <a:pt x="1012497" y="124783"/>
                  </a:lnTo>
                  <a:lnTo>
                    <a:pt x="975611" y="100433"/>
                  </a:lnTo>
                  <a:lnTo>
                    <a:pt x="935026" y="78301"/>
                  </a:lnTo>
                  <a:lnTo>
                    <a:pt x="891031" y="58561"/>
                  </a:lnTo>
                  <a:lnTo>
                    <a:pt x="843910" y="41386"/>
                  </a:lnTo>
                  <a:lnTo>
                    <a:pt x="793953" y="26946"/>
                  </a:lnTo>
                  <a:lnTo>
                    <a:pt x="741446" y="15416"/>
                  </a:lnTo>
                  <a:lnTo>
                    <a:pt x="686677" y="6966"/>
                  </a:lnTo>
                  <a:lnTo>
                    <a:pt x="629932" y="177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FFFFFF">
                <a:alpha val="470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4736" y="1167383"/>
              <a:ext cx="8186928" cy="5690616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231140" y="6510528"/>
            <a:ext cx="120459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theyrule.net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6455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Does</a:t>
            </a:r>
            <a:r>
              <a:rPr dirty="0" sz="3600" spc="-185"/>
              <a:t> </a:t>
            </a:r>
            <a:r>
              <a:rPr dirty="0" sz="3600" spc="-55"/>
              <a:t>it</a:t>
            </a:r>
            <a:r>
              <a:rPr dirty="0" sz="3600" spc="-180"/>
              <a:t> </a:t>
            </a:r>
            <a:r>
              <a:rPr dirty="0" sz="3600" spc="-90"/>
              <a:t>tell</a:t>
            </a:r>
            <a:r>
              <a:rPr dirty="0" sz="3600" spc="-180"/>
              <a:t> </a:t>
            </a:r>
            <a:r>
              <a:rPr dirty="0" sz="3600"/>
              <a:t>a</a:t>
            </a:r>
            <a:r>
              <a:rPr dirty="0" sz="3600" spc="-185"/>
              <a:t> </a:t>
            </a:r>
            <a:r>
              <a:rPr dirty="0" sz="3600" spc="-90"/>
              <a:t>story?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8229600" cy="462914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288790" y="6434835"/>
            <a:ext cx="47002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Hans</a:t>
            </a:r>
            <a:r>
              <a:rPr dirty="0" sz="10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Rosling’s</a:t>
            </a:r>
            <a:r>
              <a:rPr dirty="0" sz="10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200</a:t>
            </a:r>
            <a:r>
              <a:rPr dirty="0" sz="10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Countries,</a:t>
            </a:r>
            <a:r>
              <a:rPr dirty="0" sz="10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200</a:t>
            </a:r>
            <a:r>
              <a:rPr dirty="0" sz="10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Years,</a:t>
            </a:r>
            <a:r>
              <a:rPr dirty="0" sz="10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4</a:t>
            </a:r>
            <a:r>
              <a:rPr dirty="0" sz="10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Minutes</a:t>
            </a:r>
            <a:r>
              <a:rPr dirty="0" sz="10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–</a:t>
            </a:r>
            <a:r>
              <a:rPr dirty="0" sz="10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0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Joy</a:t>
            </a:r>
            <a:r>
              <a:rPr dirty="0" sz="10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0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Stats</a:t>
            </a:r>
            <a:r>
              <a:rPr dirty="0" sz="10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–</a:t>
            </a:r>
            <a:r>
              <a:rPr dirty="0" sz="10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92934"/>
                </a:solidFill>
                <a:latin typeface="Arial"/>
                <a:cs typeface="Arial"/>
              </a:rPr>
              <a:t>BBC</a:t>
            </a:r>
            <a:r>
              <a:rPr dirty="0" sz="1000" spc="-1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92934"/>
                </a:solidFill>
                <a:latin typeface="Arial"/>
                <a:cs typeface="Arial"/>
              </a:rPr>
              <a:t>Four</a:t>
            </a:r>
            <a:endParaRPr sz="10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10">
                <a:solidFill>
                  <a:srgbClr val="292934"/>
                </a:solidFill>
                <a:latin typeface="Arial"/>
                <a:cs typeface="Arial"/>
              </a:rPr>
              <a:t>https://</a:t>
            </a:r>
            <a:r>
              <a:rPr dirty="0" sz="1000" spc="-10">
                <a:solidFill>
                  <a:srgbClr val="292934"/>
                </a:solidFill>
                <a:latin typeface="Arial"/>
                <a:cs typeface="Arial"/>
                <a:hlinkClick r:id="rId3"/>
              </a:rPr>
              <a:t>www.youtube.com/watch?v=jbkSRLYSojo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5"/>
              <a:t>Recap:</a:t>
            </a:r>
            <a:r>
              <a:rPr dirty="0" sz="3600" spc="-170"/>
              <a:t> </a:t>
            </a:r>
            <a:r>
              <a:rPr dirty="0" sz="3600" spc="-100"/>
              <a:t>Jordan’s</a:t>
            </a:r>
            <a:r>
              <a:rPr dirty="0" sz="3600" spc="-170"/>
              <a:t> </a:t>
            </a:r>
            <a:r>
              <a:rPr dirty="0" sz="3600" spc="-95"/>
              <a:t>(def.)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3571875" y="1615059"/>
            <a:ext cx="5165090" cy="3804920"/>
            <a:chOff x="3571875" y="1615059"/>
            <a:chExt cx="5165090" cy="38049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1399" y="1624583"/>
              <a:ext cx="5145980" cy="378561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576637" y="1619821"/>
              <a:ext cx="5155565" cy="3795395"/>
            </a:xfrm>
            <a:custGeom>
              <a:avLst/>
              <a:gdLst/>
              <a:ahLst/>
              <a:cxnLst/>
              <a:rect l="l" t="t" r="r" b="b"/>
              <a:pathLst>
                <a:path w="5155565" h="3795395">
                  <a:moveTo>
                    <a:pt x="0" y="0"/>
                  </a:moveTo>
                  <a:lnTo>
                    <a:pt x="5155506" y="0"/>
                  </a:lnTo>
                  <a:lnTo>
                    <a:pt x="5155506" y="3795140"/>
                  </a:lnTo>
                  <a:lnTo>
                    <a:pt x="0" y="37951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53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3855" y="3038855"/>
            <a:ext cx="1246632" cy="86258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55625" y="2329179"/>
            <a:ext cx="2698115" cy="216852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Visual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representations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that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reinforce</a:t>
            </a:r>
            <a:r>
              <a:rPr dirty="0" sz="28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human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cognition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0447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Data</a:t>
            </a:r>
            <a:r>
              <a:rPr dirty="0" sz="3600" spc="-170"/>
              <a:t> </a:t>
            </a:r>
            <a:r>
              <a:rPr dirty="0" sz="3600" spc="-90"/>
              <a:t>(def.)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797305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set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3470"/>
                </a:solidFill>
                <a:latin typeface="Arial"/>
                <a:cs typeface="Arial"/>
              </a:rPr>
              <a:t>variables</a:t>
            </a:r>
            <a:r>
              <a:rPr dirty="0" sz="2400" spc="-50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capture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various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aspects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world: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2560905"/>
            <a:ext cx="5334000" cy="292549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332402" y="5659628"/>
            <a:ext cx="4655820" cy="7721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725805" marR="5080" indent="-713740">
              <a:lnSpc>
                <a:spcPts val="3000"/>
              </a:lnSpc>
              <a:spcBef>
                <a:spcPts val="80"/>
              </a:spcBef>
            </a:pPr>
            <a:r>
              <a:rPr dirty="0" sz="2400" spc="-20" i="1">
                <a:solidFill>
                  <a:srgbClr val="292934"/>
                </a:solidFill>
                <a:latin typeface="Arial"/>
                <a:cs typeface="Arial"/>
              </a:rPr>
              <a:t>Tuition</a:t>
            </a:r>
            <a:r>
              <a:rPr dirty="0" sz="2400" spc="-8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rates,</a:t>
            </a:r>
            <a:r>
              <a:rPr dirty="0" sz="2400" spc="8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enrollment</a:t>
            </a:r>
            <a:r>
              <a:rPr dirty="0" sz="2400" spc="-8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292934"/>
                </a:solidFill>
                <a:latin typeface="Arial"/>
                <a:cs typeface="Arial"/>
              </a:rPr>
              <a:t>numbers,</a:t>
            </a:r>
            <a:r>
              <a:rPr dirty="0" sz="2400" spc="-1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public</a:t>
            </a:r>
            <a:r>
              <a:rPr dirty="0" sz="2400" spc="-5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vs.</a:t>
            </a:r>
            <a:r>
              <a:rPr dirty="0" sz="2400" spc="-5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private,</a:t>
            </a:r>
            <a:r>
              <a:rPr dirty="0" sz="2400" spc="-5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20" i="1">
                <a:solidFill>
                  <a:srgbClr val="292934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12976" y="2557271"/>
            <a:ext cx="5462270" cy="3051175"/>
            <a:chOff x="1712976" y="2557271"/>
            <a:chExt cx="5462270" cy="3051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976" y="2557271"/>
              <a:ext cx="5462016" cy="305104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504" y="2590799"/>
              <a:ext cx="5340096" cy="292922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41741" y="2586037"/>
              <a:ext cx="5349875" cy="2938780"/>
            </a:xfrm>
            <a:custGeom>
              <a:avLst/>
              <a:gdLst/>
              <a:ahLst/>
              <a:cxnLst/>
              <a:rect l="l" t="t" r="r" b="b"/>
              <a:pathLst>
                <a:path w="5349875" h="2938779">
                  <a:moveTo>
                    <a:pt x="0" y="0"/>
                  </a:moveTo>
                  <a:lnTo>
                    <a:pt x="5349620" y="0"/>
                  </a:lnTo>
                  <a:lnTo>
                    <a:pt x="5349620" y="2938751"/>
                  </a:lnTo>
                  <a:lnTo>
                    <a:pt x="0" y="293875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0447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Data</a:t>
            </a:r>
            <a:r>
              <a:rPr dirty="0" sz="3600" spc="-170"/>
              <a:t> </a:t>
            </a:r>
            <a:r>
              <a:rPr dirty="0" sz="3600" spc="-90"/>
              <a:t>(def.)</a:t>
            </a:r>
            <a:endParaRPr sz="3600"/>
          </a:p>
        </p:txBody>
      </p:sp>
      <p:sp>
        <p:nvSpPr>
          <p:cNvPr id="7" name="object 7" descr=""/>
          <p:cNvSpPr txBox="1"/>
          <p:nvPr/>
        </p:nvSpPr>
        <p:spPr>
          <a:xfrm>
            <a:off x="535940" y="1621028"/>
            <a:ext cx="758507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corresponding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set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3470"/>
                </a:solidFill>
                <a:latin typeface="Arial"/>
                <a:cs typeface="Arial"/>
              </a:rPr>
              <a:t>observations</a:t>
            </a:r>
            <a:r>
              <a:rPr dirty="0" sz="2400" spc="-50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(a.k.a.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003470"/>
                </a:solidFill>
                <a:latin typeface="Arial"/>
                <a:cs typeface="Arial"/>
              </a:rPr>
              <a:t>records)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over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these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variables.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917481" y="5659628"/>
            <a:ext cx="5112385" cy="7721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818639" marR="5080" indent="-1806575">
              <a:lnSpc>
                <a:spcPts val="3000"/>
              </a:lnSpc>
              <a:spcBef>
                <a:spcPts val="80"/>
              </a:spcBef>
            </a:pP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tuition</a:t>
            </a:r>
            <a:r>
              <a:rPr dirty="0" sz="2400" spc="-5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dirty="0" sz="2400" spc="-5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92934"/>
                </a:solidFill>
                <a:latin typeface="Arial"/>
                <a:cs typeface="Arial"/>
              </a:rPr>
              <a:t>$46,288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,</a:t>
            </a:r>
            <a:r>
              <a:rPr dirty="0" sz="2400" spc="19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enrollment</a:t>
            </a:r>
            <a:r>
              <a:rPr dirty="0" sz="2400" spc="-5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dirty="0" sz="2400" spc="-6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92934"/>
                </a:solidFill>
                <a:latin typeface="Arial"/>
                <a:cs typeface="Arial"/>
              </a:rPr>
              <a:t>2,563</a:t>
            </a:r>
            <a:r>
              <a:rPr dirty="0" sz="2400" spc="-10" i="1">
                <a:solidFill>
                  <a:srgbClr val="292934"/>
                </a:solidFill>
                <a:latin typeface="Arial"/>
                <a:cs typeface="Arial"/>
              </a:rPr>
              <a:t>,</a:t>
            </a:r>
            <a:r>
              <a:rPr dirty="0" sz="2400" spc="-1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private,</a:t>
            </a:r>
            <a:r>
              <a:rPr dirty="0" sz="2400" spc="-9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20" i="1">
                <a:solidFill>
                  <a:srgbClr val="292934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19072" y="2557271"/>
            <a:ext cx="5455920" cy="3054350"/>
            <a:chOff x="1719072" y="2557271"/>
            <a:chExt cx="5455920" cy="30543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9072" y="2557271"/>
              <a:ext cx="5455920" cy="305409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600" y="2590799"/>
              <a:ext cx="5334000" cy="293268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47837" y="2586037"/>
              <a:ext cx="5343525" cy="2942590"/>
            </a:xfrm>
            <a:custGeom>
              <a:avLst/>
              <a:gdLst/>
              <a:ahLst/>
              <a:cxnLst/>
              <a:rect l="l" t="t" r="r" b="b"/>
              <a:pathLst>
                <a:path w="5343525" h="2942590">
                  <a:moveTo>
                    <a:pt x="0" y="0"/>
                  </a:moveTo>
                  <a:lnTo>
                    <a:pt x="5343524" y="0"/>
                  </a:lnTo>
                  <a:lnTo>
                    <a:pt x="5343524" y="2942206"/>
                  </a:lnTo>
                  <a:lnTo>
                    <a:pt x="0" y="294220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0" y="4648200"/>
              <a:ext cx="723900" cy="76742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229350" y="4629150"/>
              <a:ext cx="762000" cy="805815"/>
            </a:xfrm>
            <a:custGeom>
              <a:avLst/>
              <a:gdLst/>
              <a:ahLst/>
              <a:cxnLst/>
              <a:rect l="l" t="t" r="r" b="b"/>
              <a:pathLst>
                <a:path w="762000" h="805814">
                  <a:moveTo>
                    <a:pt x="0" y="0"/>
                  </a:moveTo>
                  <a:lnTo>
                    <a:pt x="761999" y="0"/>
                  </a:lnTo>
                  <a:lnTo>
                    <a:pt x="761999" y="805524"/>
                  </a:lnTo>
                  <a:lnTo>
                    <a:pt x="0" y="80552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35940" y="1621028"/>
            <a:ext cx="7585075" cy="760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corresponding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set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3470"/>
                </a:solidFill>
                <a:latin typeface="Arial"/>
                <a:cs typeface="Arial"/>
              </a:rPr>
              <a:t>observations</a:t>
            </a:r>
            <a:r>
              <a:rPr dirty="0" sz="2400" spc="-50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(a.k.a.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003470"/>
                </a:solidFill>
                <a:latin typeface="Arial"/>
                <a:cs typeface="Arial"/>
              </a:rPr>
              <a:t>records)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over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these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variables.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0447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Data</a:t>
            </a:r>
            <a:r>
              <a:rPr dirty="0" sz="3600" spc="-170"/>
              <a:t> </a:t>
            </a:r>
            <a:r>
              <a:rPr dirty="0" sz="3600" spc="-90"/>
              <a:t>(def.)</a:t>
            </a:r>
            <a:endParaRPr sz="3600"/>
          </a:p>
        </p:txBody>
      </p:sp>
      <p:sp>
        <p:nvSpPr>
          <p:cNvPr id="10" name="object 10" descr=""/>
          <p:cNvSpPr txBox="1"/>
          <p:nvPr/>
        </p:nvSpPr>
        <p:spPr>
          <a:xfrm>
            <a:off x="1928784" y="5659628"/>
            <a:ext cx="5262245" cy="7721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866264" marR="5080" indent="-1854200">
              <a:lnSpc>
                <a:spcPts val="3000"/>
              </a:lnSpc>
              <a:spcBef>
                <a:spcPts val="80"/>
              </a:spcBef>
            </a:pP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tuition</a:t>
            </a:r>
            <a:r>
              <a:rPr dirty="0" sz="2400" spc="-8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dirty="0" sz="2400" spc="-9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92934"/>
                </a:solidFill>
                <a:latin typeface="Arial"/>
                <a:cs typeface="Arial"/>
              </a:rPr>
              <a:t>$16,115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,</a:t>
            </a:r>
            <a:r>
              <a:rPr dirty="0" sz="2400" spc="17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enrollment</a:t>
            </a:r>
            <a:r>
              <a:rPr dirty="0" sz="2400" spc="-8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=</a:t>
            </a:r>
            <a:r>
              <a:rPr dirty="0" sz="2400" spc="-9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92934"/>
                </a:solidFill>
                <a:latin typeface="Arial"/>
                <a:cs typeface="Arial"/>
              </a:rPr>
              <a:t>28,635</a:t>
            </a:r>
            <a:r>
              <a:rPr dirty="0" sz="2400" spc="-10" i="1">
                <a:solidFill>
                  <a:srgbClr val="292934"/>
                </a:solidFill>
                <a:latin typeface="Arial"/>
                <a:cs typeface="Arial"/>
              </a:rPr>
              <a:t>,</a:t>
            </a:r>
            <a:r>
              <a:rPr dirty="0" sz="2400" spc="-1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92934"/>
                </a:solidFill>
                <a:latin typeface="Arial"/>
                <a:cs typeface="Arial"/>
              </a:rPr>
              <a:t>public,</a:t>
            </a:r>
            <a:r>
              <a:rPr dirty="0" sz="2400" spc="-6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20" i="1">
                <a:solidFill>
                  <a:srgbClr val="292934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3098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0"/>
              <a:t>One</a:t>
            </a:r>
            <a:r>
              <a:rPr dirty="0" sz="3600" spc="-215"/>
              <a:t> </a:t>
            </a:r>
            <a:r>
              <a:rPr dirty="0" sz="3600" spc="-70"/>
              <a:t>way</a:t>
            </a:r>
            <a:r>
              <a:rPr dirty="0" sz="3600" spc="-200"/>
              <a:t> </a:t>
            </a:r>
            <a:r>
              <a:rPr dirty="0" sz="3600" spc="-55"/>
              <a:t>to</a:t>
            </a:r>
            <a:r>
              <a:rPr dirty="0" sz="3600" spc="-204"/>
              <a:t> </a:t>
            </a:r>
            <a:r>
              <a:rPr dirty="0" sz="3600" spc="-85"/>
              <a:t>think</a:t>
            </a:r>
            <a:r>
              <a:rPr dirty="0" sz="3600" spc="-200"/>
              <a:t> </a:t>
            </a:r>
            <a:r>
              <a:rPr dirty="0" sz="3600" spc="-85"/>
              <a:t>about</a:t>
            </a:r>
            <a:r>
              <a:rPr dirty="0" sz="3600" spc="-200"/>
              <a:t> </a:t>
            </a:r>
            <a:r>
              <a:rPr dirty="0" sz="3600" spc="-70"/>
              <a:t>this: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457200" y="2240279"/>
            <a:ext cx="8001000" cy="3886200"/>
            <a:chOff x="457200" y="2240279"/>
            <a:chExt cx="8001000" cy="3886200"/>
          </a:xfrm>
        </p:grpSpPr>
        <p:sp>
          <p:nvSpPr>
            <p:cNvPr id="4" name="object 4" descr=""/>
            <p:cNvSpPr/>
            <p:nvPr/>
          </p:nvSpPr>
          <p:spPr>
            <a:xfrm>
              <a:off x="914400" y="2240279"/>
              <a:ext cx="7543800" cy="3886200"/>
            </a:xfrm>
            <a:custGeom>
              <a:avLst/>
              <a:gdLst/>
              <a:ahLst/>
              <a:cxnLst/>
              <a:rect l="l" t="t" r="r" b="b"/>
              <a:pathLst>
                <a:path w="7543800" h="3886200">
                  <a:moveTo>
                    <a:pt x="7543800" y="0"/>
                  </a:moveTo>
                  <a:lnTo>
                    <a:pt x="0" y="0"/>
                  </a:lnTo>
                  <a:lnTo>
                    <a:pt x="0" y="3886199"/>
                  </a:lnTo>
                  <a:lnTo>
                    <a:pt x="7543800" y="3886199"/>
                  </a:lnTo>
                  <a:lnTo>
                    <a:pt x="7543800" y="0"/>
                  </a:lnTo>
                  <a:close/>
                </a:path>
              </a:pathLst>
            </a:custGeom>
            <a:solidFill>
              <a:srgbClr val="FFFFFF">
                <a:alpha val="7803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22958" y="2362198"/>
              <a:ext cx="91440" cy="3429000"/>
            </a:xfrm>
            <a:custGeom>
              <a:avLst/>
              <a:gdLst/>
              <a:ahLst/>
              <a:cxnLst/>
              <a:rect l="l" t="t" r="r" b="b"/>
              <a:pathLst>
                <a:path w="91440" h="3429000">
                  <a:moveTo>
                    <a:pt x="91438" y="3429000"/>
                  </a:moveTo>
                  <a:lnTo>
                    <a:pt x="55846" y="3428401"/>
                  </a:lnTo>
                  <a:lnTo>
                    <a:pt x="26781" y="3426768"/>
                  </a:lnTo>
                  <a:lnTo>
                    <a:pt x="7185" y="3424346"/>
                  </a:lnTo>
                  <a:lnTo>
                    <a:pt x="0" y="3421380"/>
                  </a:lnTo>
                  <a:lnTo>
                    <a:pt x="0" y="7620"/>
                  </a:lnTo>
                  <a:lnTo>
                    <a:pt x="7185" y="4654"/>
                  </a:lnTo>
                  <a:lnTo>
                    <a:pt x="26781" y="2232"/>
                  </a:lnTo>
                  <a:lnTo>
                    <a:pt x="55846" y="598"/>
                  </a:lnTo>
                  <a:lnTo>
                    <a:pt x="91438" y="0"/>
                  </a:lnTo>
                </a:path>
              </a:pathLst>
            </a:custGeom>
            <a:ln w="28575">
              <a:solidFill>
                <a:srgbClr val="D2533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57200" y="3047999"/>
              <a:ext cx="609600" cy="2057400"/>
            </a:xfrm>
            <a:custGeom>
              <a:avLst/>
              <a:gdLst/>
              <a:ahLst/>
              <a:cxnLst/>
              <a:rect l="l" t="t" r="r" b="b"/>
              <a:pathLst>
                <a:path w="609600" h="2057400">
                  <a:moveTo>
                    <a:pt x="609600" y="0"/>
                  </a:moveTo>
                  <a:lnTo>
                    <a:pt x="0" y="0"/>
                  </a:lnTo>
                  <a:lnTo>
                    <a:pt x="0" y="2057400"/>
                  </a:lnTo>
                  <a:lnTo>
                    <a:pt x="609600" y="20574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3338512" y="1161288"/>
            <a:ext cx="4371975" cy="377190"/>
            <a:chOff x="3338512" y="1161288"/>
            <a:chExt cx="4371975" cy="377190"/>
          </a:xfrm>
        </p:grpSpPr>
        <p:sp>
          <p:nvSpPr>
            <p:cNvPr id="8" name="object 8" descr=""/>
            <p:cNvSpPr/>
            <p:nvPr/>
          </p:nvSpPr>
          <p:spPr>
            <a:xfrm>
              <a:off x="3352800" y="1371600"/>
              <a:ext cx="4343400" cy="152400"/>
            </a:xfrm>
            <a:custGeom>
              <a:avLst/>
              <a:gdLst/>
              <a:ahLst/>
              <a:cxnLst/>
              <a:rect l="l" t="t" r="r" b="b"/>
              <a:pathLst>
                <a:path w="4343400" h="152400">
                  <a:moveTo>
                    <a:pt x="0" y="152400"/>
                  </a:moveTo>
                  <a:lnTo>
                    <a:pt x="998" y="93079"/>
                  </a:lnTo>
                  <a:lnTo>
                    <a:pt x="3720" y="44636"/>
                  </a:lnTo>
                  <a:lnTo>
                    <a:pt x="7757" y="11976"/>
                  </a:lnTo>
                  <a:lnTo>
                    <a:pt x="12701" y="0"/>
                  </a:lnTo>
                  <a:lnTo>
                    <a:pt x="4330698" y="0"/>
                  </a:lnTo>
                  <a:lnTo>
                    <a:pt x="4335642" y="11976"/>
                  </a:lnTo>
                  <a:lnTo>
                    <a:pt x="4339679" y="44636"/>
                  </a:lnTo>
                  <a:lnTo>
                    <a:pt x="4342401" y="93079"/>
                  </a:lnTo>
                  <a:lnTo>
                    <a:pt x="4343400" y="152400"/>
                  </a:lnTo>
                </a:path>
              </a:pathLst>
            </a:custGeom>
            <a:ln w="28575">
              <a:solidFill>
                <a:srgbClr val="D2533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24400" y="1161288"/>
              <a:ext cx="1524000" cy="363220"/>
            </a:xfrm>
            <a:custGeom>
              <a:avLst/>
              <a:gdLst/>
              <a:ahLst/>
              <a:cxnLst/>
              <a:rect l="l" t="t" r="r" b="b"/>
              <a:pathLst>
                <a:path w="1524000" h="363219">
                  <a:moveTo>
                    <a:pt x="1524000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1524000" y="362712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821777" y="1191259"/>
            <a:ext cx="1329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D2533C"/>
                </a:solidFill>
                <a:latin typeface="Arial"/>
                <a:cs typeface="Arial"/>
              </a:rPr>
              <a:t>VARIABLES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066800" y="2240279"/>
            <a:ext cx="7162800" cy="640080"/>
          </a:xfrm>
          <a:custGeom>
            <a:avLst/>
            <a:gdLst/>
            <a:ahLst/>
            <a:cxnLst/>
            <a:rect l="l" t="t" r="r" b="b"/>
            <a:pathLst>
              <a:path w="7162800" h="640080">
                <a:moveTo>
                  <a:pt x="7162800" y="0"/>
                </a:moveTo>
                <a:lnTo>
                  <a:pt x="7162800" y="0"/>
                </a:lnTo>
                <a:lnTo>
                  <a:pt x="0" y="0"/>
                </a:lnTo>
                <a:lnTo>
                  <a:pt x="0" y="640080"/>
                </a:lnTo>
                <a:lnTo>
                  <a:pt x="7162800" y="640080"/>
                </a:lnTo>
                <a:lnTo>
                  <a:pt x="7162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066800" y="3520439"/>
            <a:ext cx="7162800" cy="640080"/>
          </a:xfrm>
          <a:custGeom>
            <a:avLst/>
            <a:gdLst/>
            <a:ahLst/>
            <a:cxnLst/>
            <a:rect l="l" t="t" r="r" b="b"/>
            <a:pathLst>
              <a:path w="7162800" h="640079">
                <a:moveTo>
                  <a:pt x="7162800" y="0"/>
                </a:moveTo>
                <a:lnTo>
                  <a:pt x="7162800" y="0"/>
                </a:lnTo>
                <a:lnTo>
                  <a:pt x="0" y="0"/>
                </a:lnTo>
                <a:lnTo>
                  <a:pt x="0" y="640080"/>
                </a:lnTo>
                <a:lnTo>
                  <a:pt x="7162800" y="640080"/>
                </a:lnTo>
                <a:lnTo>
                  <a:pt x="7162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066800" y="4800600"/>
            <a:ext cx="7162800" cy="640080"/>
          </a:xfrm>
          <a:custGeom>
            <a:avLst/>
            <a:gdLst/>
            <a:ahLst/>
            <a:cxnLst/>
            <a:rect l="l" t="t" r="r" b="b"/>
            <a:pathLst>
              <a:path w="7162800" h="640079">
                <a:moveTo>
                  <a:pt x="7162800" y="0"/>
                </a:moveTo>
                <a:lnTo>
                  <a:pt x="7162800" y="0"/>
                </a:lnTo>
                <a:lnTo>
                  <a:pt x="0" y="0"/>
                </a:lnTo>
                <a:lnTo>
                  <a:pt x="0" y="640080"/>
                </a:lnTo>
                <a:lnTo>
                  <a:pt x="7162800" y="640080"/>
                </a:lnTo>
                <a:lnTo>
                  <a:pt x="7162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1062037" y="1590675"/>
          <a:ext cx="7248525" cy="4429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/>
                <a:gridCol w="1234439"/>
                <a:gridCol w="1493519"/>
                <a:gridCol w="1493520"/>
                <a:gridCol w="1188720"/>
              </a:tblGrid>
              <a:tr h="644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808DA0"/>
                      </a:solidFill>
                      <a:prstDash val="solid"/>
                    </a:lnR>
                    <a:lnB w="9525">
                      <a:solidFill>
                        <a:srgbClr val="808DA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Tuition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87325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808DA0"/>
                    </a:solidFill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Enrollment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87325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808D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25"/>
                        </a:lnSpc>
                        <a:spcBef>
                          <a:spcPts val="39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Public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vs.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2125"/>
                        </a:lnSpc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Private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808D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dirty="0" sz="18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87325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808DA0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808DA0"/>
                      </a:solidFill>
                      <a:prstDash val="solid"/>
                    </a:lnL>
                    <a:lnR w="9525">
                      <a:solidFill>
                        <a:srgbClr val="808DA0"/>
                      </a:solidFill>
                      <a:prstDash val="solid"/>
                    </a:lnR>
                    <a:lnT w="9525">
                      <a:solidFill>
                        <a:srgbClr val="808DA0"/>
                      </a:solidFill>
                      <a:prstDash val="solid"/>
                    </a:lnT>
                    <a:lnB w="9525">
                      <a:solidFill>
                        <a:srgbClr val="808DA0"/>
                      </a:solidFill>
                      <a:prstDash val="solid"/>
                    </a:lnB>
                    <a:solidFill>
                      <a:srgbClr val="E9ECEB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1181100" y="2307654"/>
            <a:ext cx="5456555" cy="3650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923665">
              <a:lnSpc>
                <a:spcPts val="1450"/>
              </a:lnSpc>
            </a:pP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Smith</a:t>
            </a:r>
            <a:endParaRPr sz="1800">
              <a:latin typeface="Arial"/>
              <a:cs typeface="Arial"/>
            </a:endParaRPr>
          </a:p>
          <a:p>
            <a:pPr marL="374650">
              <a:lnSpc>
                <a:spcPts val="1620"/>
              </a:lnSpc>
              <a:tabLst>
                <a:tab pos="1842135" algn="l"/>
                <a:tab pos="3333115" algn="l"/>
                <a:tab pos="4769485" algn="l"/>
              </a:tabLst>
            </a:pPr>
            <a:r>
              <a:rPr dirty="0" baseline="-30864" sz="2700" spc="-15">
                <a:solidFill>
                  <a:srgbClr val="292934"/>
                </a:solidFill>
                <a:latin typeface="Arial"/>
                <a:cs typeface="Arial"/>
              </a:rPr>
              <a:t>College</a:t>
            </a:r>
            <a:r>
              <a:rPr dirty="0" baseline="-30864" sz="27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$46,288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2,563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private</a:t>
            </a:r>
            <a:endParaRPr sz="1800">
              <a:latin typeface="Arial"/>
              <a:cs typeface="Arial"/>
            </a:endParaRPr>
          </a:p>
          <a:p>
            <a:pPr algn="ctr" marR="3924300">
              <a:lnSpc>
                <a:spcPts val="1620"/>
              </a:lnSpc>
              <a:spcBef>
                <a:spcPts val="1800"/>
              </a:spcBef>
            </a:pP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UMass</a:t>
            </a:r>
            <a:endParaRPr sz="1800">
              <a:latin typeface="Arial"/>
              <a:cs typeface="Arial"/>
            </a:endParaRPr>
          </a:p>
          <a:p>
            <a:pPr marL="336550">
              <a:lnSpc>
                <a:spcPts val="1620"/>
              </a:lnSpc>
              <a:tabLst>
                <a:tab pos="1851025" algn="l"/>
                <a:tab pos="3269615" algn="l"/>
                <a:tab pos="4813935" algn="l"/>
              </a:tabLst>
            </a:pPr>
            <a:r>
              <a:rPr dirty="0" baseline="-30864" sz="2700" spc="-15">
                <a:solidFill>
                  <a:srgbClr val="292934"/>
                </a:solidFill>
                <a:latin typeface="Arial"/>
                <a:cs typeface="Arial"/>
              </a:rPr>
              <a:t>Amherst</a:t>
            </a:r>
            <a:r>
              <a:rPr dirty="0" baseline="-30864" sz="27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$16,115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28,635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public</a:t>
            </a:r>
            <a:endParaRPr sz="1800">
              <a:latin typeface="Arial"/>
              <a:cs typeface="Arial"/>
            </a:endParaRPr>
          </a:p>
          <a:p>
            <a:pPr algn="ctr" marR="3924300">
              <a:lnSpc>
                <a:spcPts val="1620"/>
              </a:lnSpc>
              <a:spcBef>
                <a:spcPts val="1800"/>
              </a:spcBef>
            </a:pP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Hampshire</a:t>
            </a:r>
            <a:endParaRPr sz="1800">
              <a:latin typeface="Arial"/>
              <a:cs typeface="Arial"/>
            </a:endParaRPr>
          </a:p>
          <a:p>
            <a:pPr marL="374650">
              <a:lnSpc>
                <a:spcPts val="1620"/>
              </a:lnSpc>
              <a:tabLst>
                <a:tab pos="1842135" algn="l"/>
                <a:tab pos="3333115" algn="l"/>
                <a:tab pos="4769485" algn="l"/>
              </a:tabLst>
            </a:pPr>
            <a:r>
              <a:rPr dirty="0" baseline="-30864" sz="2700" spc="-15">
                <a:solidFill>
                  <a:srgbClr val="292934"/>
                </a:solidFill>
                <a:latin typeface="Arial"/>
                <a:cs typeface="Arial"/>
              </a:rPr>
              <a:t>College</a:t>
            </a:r>
            <a:r>
              <a:rPr dirty="0" baseline="-30864" sz="27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$48,065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1,400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private</a:t>
            </a:r>
            <a:endParaRPr sz="1800">
              <a:latin typeface="Arial"/>
              <a:cs typeface="Arial"/>
            </a:endParaRPr>
          </a:p>
          <a:p>
            <a:pPr algn="ctr" marR="3924300">
              <a:lnSpc>
                <a:spcPts val="1620"/>
              </a:lnSpc>
              <a:spcBef>
                <a:spcPts val="1800"/>
              </a:spcBef>
            </a:pP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Mount</a:t>
            </a:r>
            <a:r>
              <a:rPr dirty="0" sz="18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Holyoke</a:t>
            </a:r>
            <a:endParaRPr sz="1800">
              <a:latin typeface="Arial"/>
              <a:cs typeface="Arial"/>
            </a:endParaRPr>
          </a:p>
          <a:p>
            <a:pPr marL="374650">
              <a:lnSpc>
                <a:spcPts val="1620"/>
              </a:lnSpc>
              <a:tabLst>
                <a:tab pos="1842135" algn="l"/>
                <a:tab pos="3333115" algn="l"/>
                <a:tab pos="4769485" algn="l"/>
              </a:tabLst>
            </a:pPr>
            <a:r>
              <a:rPr dirty="0" baseline="-30864" sz="2700" spc="-15">
                <a:solidFill>
                  <a:srgbClr val="292934"/>
                </a:solidFill>
                <a:latin typeface="Arial"/>
                <a:cs typeface="Arial"/>
              </a:rPr>
              <a:t>College</a:t>
            </a:r>
            <a:r>
              <a:rPr dirty="0" baseline="-30864" sz="27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$43,886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2,189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private</a:t>
            </a:r>
            <a:endParaRPr sz="1800">
              <a:latin typeface="Arial"/>
              <a:cs typeface="Arial"/>
            </a:endParaRPr>
          </a:p>
          <a:p>
            <a:pPr algn="ctr" marR="3924300">
              <a:lnSpc>
                <a:spcPts val="1620"/>
              </a:lnSpc>
              <a:spcBef>
                <a:spcPts val="1800"/>
              </a:spcBef>
            </a:pP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Amherst</a:t>
            </a:r>
            <a:endParaRPr sz="1800">
              <a:latin typeface="Arial"/>
              <a:cs typeface="Arial"/>
            </a:endParaRPr>
          </a:p>
          <a:p>
            <a:pPr marL="374650">
              <a:lnSpc>
                <a:spcPts val="1620"/>
              </a:lnSpc>
              <a:tabLst>
                <a:tab pos="1842135" algn="l"/>
                <a:tab pos="3333115" algn="l"/>
                <a:tab pos="4769485" algn="l"/>
              </a:tabLst>
            </a:pPr>
            <a:r>
              <a:rPr dirty="0" baseline="-30864" sz="2700" spc="-15">
                <a:solidFill>
                  <a:srgbClr val="292934"/>
                </a:solidFill>
                <a:latin typeface="Arial"/>
                <a:cs typeface="Arial"/>
              </a:rPr>
              <a:t>College</a:t>
            </a:r>
            <a:r>
              <a:rPr dirty="0" baseline="-30864" sz="27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$50,562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1,792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private</a:t>
            </a:r>
            <a:endParaRPr sz="1800">
              <a:latin typeface="Arial"/>
              <a:cs typeface="Arial"/>
            </a:endParaRPr>
          </a:p>
          <a:p>
            <a:pPr algn="ctr" marR="3924935">
              <a:lnSpc>
                <a:spcPct val="100000"/>
              </a:lnSpc>
              <a:spcBef>
                <a:spcPts val="1600"/>
              </a:spcBef>
            </a:pPr>
            <a:r>
              <a:rPr dirty="0" sz="3200" spc="-50">
                <a:solidFill>
                  <a:srgbClr val="292934"/>
                </a:solidFill>
                <a:latin typeface="Cambria Math"/>
                <a:cs typeface="Cambria Math"/>
              </a:rPr>
              <a:t>⋮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33794" y="3168280"/>
            <a:ext cx="281305" cy="181610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090"/>
              </a:lnSpc>
            </a:pPr>
            <a:r>
              <a:rPr dirty="0" sz="1800" spc="-30" b="1">
                <a:solidFill>
                  <a:srgbClr val="D2533C"/>
                </a:solidFill>
                <a:latin typeface="Arial"/>
                <a:cs typeface="Arial"/>
              </a:rPr>
              <a:t>OBSERVATIONS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5"/>
              <a:t>Recap:</a:t>
            </a:r>
            <a:r>
              <a:rPr dirty="0" sz="3600" spc="-170"/>
              <a:t> </a:t>
            </a:r>
            <a:r>
              <a:rPr dirty="0" sz="3600" spc="-100"/>
              <a:t>Jordan’s</a:t>
            </a:r>
            <a:r>
              <a:rPr dirty="0" sz="3600" spc="-170"/>
              <a:t> </a:t>
            </a:r>
            <a:r>
              <a:rPr dirty="0" sz="3600" spc="-95"/>
              <a:t>(def.)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3571875" y="1615059"/>
            <a:ext cx="5165090" cy="3804920"/>
            <a:chOff x="3571875" y="1615059"/>
            <a:chExt cx="5165090" cy="38049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1399" y="1624583"/>
              <a:ext cx="5145980" cy="378561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576637" y="1619821"/>
              <a:ext cx="5155565" cy="3795395"/>
            </a:xfrm>
            <a:custGeom>
              <a:avLst/>
              <a:gdLst/>
              <a:ahLst/>
              <a:cxnLst/>
              <a:rect l="l" t="t" r="r" b="b"/>
              <a:pathLst>
                <a:path w="5155565" h="3795395">
                  <a:moveTo>
                    <a:pt x="0" y="0"/>
                  </a:moveTo>
                  <a:lnTo>
                    <a:pt x="5155506" y="0"/>
                  </a:lnTo>
                  <a:lnTo>
                    <a:pt x="5155506" y="3795140"/>
                  </a:lnTo>
                  <a:lnTo>
                    <a:pt x="0" y="37951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53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55625" y="2329179"/>
            <a:ext cx="2698115" cy="216852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Visual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representations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that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reinforce</a:t>
            </a:r>
            <a:r>
              <a:rPr dirty="0" sz="28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human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cognition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5"/>
              <a:t>Why</a:t>
            </a:r>
            <a:r>
              <a:rPr dirty="0" sz="3600" spc="-200"/>
              <a:t> </a:t>
            </a:r>
            <a:r>
              <a:rPr dirty="0" sz="3600" spc="-50"/>
              <a:t>is</a:t>
            </a:r>
            <a:r>
              <a:rPr dirty="0" sz="3600" spc="-195"/>
              <a:t> </a:t>
            </a:r>
            <a:r>
              <a:rPr dirty="0" sz="3600" spc="-85"/>
              <a:t>this</a:t>
            </a:r>
            <a:r>
              <a:rPr dirty="0" sz="3600" spc="-210"/>
              <a:t> </a:t>
            </a:r>
            <a:r>
              <a:rPr dirty="0" sz="3600" spc="-85"/>
              <a:t>important?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839075" cy="1955164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dimensions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Visualizations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dimensions,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too</a:t>
            </a:r>
            <a:endParaRPr sz="2400">
              <a:latin typeface="Arial"/>
              <a:cs typeface="Arial"/>
            </a:endParaRPr>
          </a:p>
          <a:p>
            <a:pPr marL="193675" marR="5080" indent="-181610">
              <a:lnSpc>
                <a:spcPct val="100800"/>
              </a:lnSpc>
              <a:spcBef>
                <a:spcPts val="1180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 spc="-125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build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visualizations,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need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map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dimensions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dimensions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3092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0"/>
              <a:t>Key</a:t>
            </a:r>
            <a:r>
              <a:rPr dirty="0" sz="3600" spc="-200"/>
              <a:t> </a:t>
            </a:r>
            <a:r>
              <a:rPr dirty="0" sz="3600" spc="-95"/>
              <a:t>question</a:t>
            </a:r>
            <a:r>
              <a:rPr dirty="0" sz="3600" spc="-190"/>
              <a:t> </a:t>
            </a:r>
            <a:r>
              <a:rPr dirty="0" sz="3600" spc="-70"/>
              <a:t>for</a:t>
            </a:r>
            <a:r>
              <a:rPr dirty="0" sz="3600" spc="-185"/>
              <a:t> </a:t>
            </a:r>
            <a:r>
              <a:rPr dirty="0" sz="3600" spc="-85"/>
              <a:t>this</a:t>
            </a:r>
            <a:r>
              <a:rPr dirty="0" sz="3600" spc="-190"/>
              <a:t> </a:t>
            </a:r>
            <a:r>
              <a:rPr dirty="0" sz="3600" spc="-85"/>
              <a:t>course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084580"/>
            <a:ext cx="8072120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Which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dimension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should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mapped</a:t>
            </a:r>
            <a:endParaRPr sz="2400">
              <a:latin typeface="Arial"/>
              <a:cs typeface="Arial"/>
            </a:endParaRPr>
          </a:p>
          <a:p>
            <a:pPr marL="4198620">
              <a:lnSpc>
                <a:spcPct val="100000"/>
              </a:lnSpc>
              <a:spcBef>
                <a:spcPts val="122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which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dimension?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88" y="2362200"/>
            <a:ext cx="3095105" cy="198916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0180" y="2362200"/>
            <a:ext cx="3282859" cy="1989161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000" y="4404542"/>
            <a:ext cx="3282859" cy="198916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90180" y="4397444"/>
            <a:ext cx="3306282" cy="20033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Answer:</a:t>
            </a:r>
            <a:r>
              <a:rPr dirty="0" sz="3600" spc="-200"/>
              <a:t> </a:t>
            </a:r>
            <a:r>
              <a:rPr dirty="0" sz="3600" spc="-55"/>
              <a:t>it</a:t>
            </a:r>
            <a:r>
              <a:rPr dirty="0" sz="3600" spc="-200"/>
              <a:t> </a:t>
            </a:r>
            <a:r>
              <a:rPr dirty="0" sz="3600" spc="-95"/>
              <a:t>depends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4809482" y="2140326"/>
            <a:ext cx="4098290" cy="3185160"/>
            <a:chOff x="4809482" y="2140326"/>
            <a:chExt cx="4098290" cy="31851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09482" y="2140326"/>
              <a:ext cx="4004786" cy="296313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859482" y="4956047"/>
              <a:ext cx="3048000" cy="369570"/>
            </a:xfrm>
            <a:custGeom>
              <a:avLst/>
              <a:gdLst/>
              <a:ahLst/>
              <a:cxnLst/>
              <a:rect l="l" t="t" r="r" b="b"/>
              <a:pathLst>
                <a:path w="3048000" h="369570">
                  <a:moveTo>
                    <a:pt x="3048000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3048000" y="369332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89488" y="2094488"/>
            <a:ext cx="4138929" cy="3231515"/>
            <a:chOff x="189488" y="2094488"/>
            <a:chExt cx="4138929" cy="323151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88" y="2094488"/>
              <a:ext cx="4078397" cy="30176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280160" y="4956048"/>
              <a:ext cx="3048000" cy="369570"/>
            </a:xfrm>
            <a:custGeom>
              <a:avLst/>
              <a:gdLst/>
              <a:ahLst/>
              <a:cxnLst/>
              <a:rect l="l" t="t" r="r" b="b"/>
              <a:pathLst>
                <a:path w="3048000" h="369570">
                  <a:moveTo>
                    <a:pt x="3048000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3048000" y="369332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358900" y="4989067"/>
            <a:ext cx="55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292934"/>
                </a:solidFill>
                <a:latin typeface="Arial"/>
                <a:cs typeface="Arial"/>
              </a:rPr>
              <a:t>Crew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781300" y="4989067"/>
            <a:ext cx="1079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Basketball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938222" y="4989067"/>
            <a:ext cx="558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292934"/>
                </a:solidFill>
                <a:latin typeface="Arial"/>
                <a:cs typeface="Arial"/>
              </a:rPr>
              <a:t>Crew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360622" y="4989067"/>
            <a:ext cx="1079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Basketball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97198" y="1645411"/>
            <a:ext cx="4911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92934"/>
                </a:solidFill>
                <a:latin typeface="Arial"/>
                <a:cs typeface="Arial"/>
              </a:rPr>
              <a:t>Average</a:t>
            </a:r>
            <a:r>
              <a:rPr dirty="0" sz="1800" spc="-5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92934"/>
                </a:solidFill>
                <a:latin typeface="Arial"/>
                <a:cs typeface="Arial"/>
              </a:rPr>
              <a:t>Height</a:t>
            </a:r>
            <a:r>
              <a:rPr dirty="0" sz="1800" spc="-5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92934"/>
                </a:solidFill>
                <a:latin typeface="Arial"/>
                <a:cs typeface="Arial"/>
              </a:rPr>
              <a:t>for</a:t>
            </a:r>
            <a:r>
              <a:rPr dirty="0" sz="1800" spc="-8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292934"/>
                </a:solidFill>
                <a:latin typeface="Arial"/>
                <a:cs typeface="Arial"/>
              </a:rPr>
              <a:t>Youth</a:t>
            </a:r>
            <a:r>
              <a:rPr dirty="0" sz="1800" spc="-50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92934"/>
                </a:solidFill>
                <a:latin typeface="Arial"/>
                <a:cs typeface="Arial"/>
              </a:rPr>
              <a:t>Sports</a:t>
            </a:r>
            <a:r>
              <a:rPr dirty="0" sz="1800" spc="-5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292934"/>
                </a:solidFill>
                <a:latin typeface="Arial"/>
                <a:cs typeface="Arial"/>
              </a:rPr>
              <a:t>Participants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5"/>
              <a:t>So</a:t>
            </a:r>
            <a:r>
              <a:rPr dirty="0" sz="3600" spc="-204"/>
              <a:t> </a:t>
            </a:r>
            <a:r>
              <a:rPr dirty="0" sz="3600" spc="-85"/>
              <a:t>what</a:t>
            </a:r>
            <a:r>
              <a:rPr dirty="0" sz="3600" spc="-185"/>
              <a:t> </a:t>
            </a:r>
            <a:r>
              <a:rPr dirty="0" sz="3600" spc="-55"/>
              <a:t>do</a:t>
            </a:r>
            <a:r>
              <a:rPr dirty="0" sz="3600" spc="-190"/>
              <a:t> </a:t>
            </a:r>
            <a:r>
              <a:rPr dirty="0" sz="3600" spc="-50"/>
              <a:t>we</a:t>
            </a:r>
            <a:r>
              <a:rPr dirty="0" sz="3600" spc="-195"/>
              <a:t> </a:t>
            </a:r>
            <a:r>
              <a:rPr dirty="0" sz="3600" spc="-85"/>
              <a:t>have</a:t>
            </a:r>
            <a:r>
              <a:rPr dirty="0" sz="3600" spc="-190"/>
              <a:t> </a:t>
            </a:r>
            <a:r>
              <a:rPr dirty="0" sz="3600" spc="-50"/>
              <a:t>to</a:t>
            </a:r>
            <a:r>
              <a:rPr dirty="0" sz="3600" spc="-190"/>
              <a:t> </a:t>
            </a:r>
            <a:r>
              <a:rPr dirty="0" sz="3600" spc="-90"/>
              <a:t>work</a:t>
            </a:r>
            <a:r>
              <a:rPr dirty="0" sz="3600" spc="-185"/>
              <a:t> </a:t>
            </a:r>
            <a:r>
              <a:rPr dirty="0" sz="3600" spc="-60"/>
              <a:t>with?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600200" y="2423160"/>
            <a:ext cx="6172200" cy="4130040"/>
            <a:chOff x="1600200" y="2423160"/>
            <a:chExt cx="6172200" cy="41300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5000" y="2514600"/>
              <a:ext cx="5064718" cy="373379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00200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8375" y="2423160"/>
              <a:ext cx="2694431" cy="21336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7354040" y="6613652"/>
            <a:ext cx="15728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Image</a:t>
            </a:r>
            <a:r>
              <a:rPr dirty="0" sz="1200" spc="-5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D9D9D9"/>
                </a:solidFill>
                <a:latin typeface="Arial"/>
                <a:cs typeface="Arial"/>
              </a:rPr>
              <a:t>credit:</a:t>
            </a:r>
            <a:r>
              <a:rPr dirty="0" sz="1200" spc="-6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Ali</a:t>
            </a:r>
            <a:r>
              <a:rPr dirty="0" sz="1200" spc="-7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D9D9D9"/>
                </a:solidFill>
                <a:latin typeface="Arial"/>
                <a:cs typeface="Arial"/>
              </a:rPr>
              <a:t>Ansari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50504" y="2417217"/>
            <a:ext cx="5717540" cy="4212590"/>
            <a:chOff x="1750504" y="2417217"/>
            <a:chExt cx="5717540" cy="42125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0504" y="2417217"/>
              <a:ext cx="5717095" cy="421218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008543" y="4343400"/>
              <a:ext cx="266700" cy="544830"/>
            </a:xfrm>
            <a:custGeom>
              <a:avLst/>
              <a:gdLst/>
              <a:ahLst/>
              <a:cxnLst/>
              <a:rect l="l" t="t" r="r" b="b"/>
              <a:pathLst>
                <a:path w="266700" h="544829">
                  <a:moveTo>
                    <a:pt x="105058" y="146330"/>
                  </a:moveTo>
                  <a:lnTo>
                    <a:pt x="52528" y="168843"/>
                  </a:lnTo>
                  <a:lnTo>
                    <a:pt x="213591" y="544656"/>
                  </a:lnTo>
                  <a:lnTo>
                    <a:pt x="266120" y="522143"/>
                  </a:lnTo>
                  <a:lnTo>
                    <a:pt x="105058" y="146330"/>
                  </a:lnTo>
                  <a:close/>
                </a:path>
                <a:path w="266700" h="544829">
                  <a:moveTo>
                    <a:pt x="11256" y="0"/>
                  </a:moveTo>
                  <a:lnTo>
                    <a:pt x="0" y="191355"/>
                  </a:lnTo>
                  <a:lnTo>
                    <a:pt x="52528" y="168843"/>
                  </a:lnTo>
                  <a:lnTo>
                    <a:pt x="41272" y="142579"/>
                  </a:lnTo>
                  <a:lnTo>
                    <a:pt x="93802" y="120067"/>
                  </a:lnTo>
                  <a:lnTo>
                    <a:pt x="153153" y="120067"/>
                  </a:lnTo>
                  <a:lnTo>
                    <a:pt x="11256" y="0"/>
                  </a:lnTo>
                  <a:close/>
                </a:path>
                <a:path w="266700" h="544829">
                  <a:moveTo>
                    <a:pt x="93802" y="120067"/>
                  </a:moveTo>
                  <a:lnTo>
                    <a:pt x="41272" y="142579"/>
                  </a:lnTo>
                  <a:lnTo>
                    <a:pt x="52528" y="168843"/>
                  </a:lnTo>
                  <a:lnTo>
                    <a:pt x="105058" y="146330"/>
                  </a:lnTo>
                  <a:lnTo>
                    <a:pt x="93802" y="120067"/>
                  </a:lnTo>
                  <a:close/>
                </a:path>
                <a:path w="266700" h="544829">
                  <a:moveTo>
                    <a:pt x="153153" y="120067"/>
                  </a:moveTo>
                  <a:lnTo>
                    <a:pt x="93802" y="120067"/>
                  </a:lnTo>
                  <a:lnTo>
                    <a:pt x="105058" y="146330"/>
                  </a:lnTo>
                  <a:lnTo>
                    <a:pt x="157586" y="123818"/>
                  </a:lnTo>
                  <a:lnTo>
                    <a:pt x="153153" y="120067"/>
                  </a:lnTo>
                  <a:close/>
                </a:path>
              </a:pathLst>
            </a:custGeom>
            <a:solidFill>
              <a:srgbClr val="2929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Graphical</a:t>
            </a:r>
            <a:r>
              <a:rPr dirty="0" sz="3600" spc="-180"/>
              <a:t> </a:t>
            </a:r>
            <a:r>
              <a:rPr dirty="0" sz="3600" spc="-95"/>
              <a:t>primitives</a:t>
            </a:r>
            <a:endParaRPr sz="3600"/>
          </a:p>
        </p:txBody>
      </p:sp>
      <p:sp>
        <p:nvSpPr>
          <p:cNvPr id="6" name="object 6" descr=""/>
          <p:cNvSpPr txBox="1"/>
          <p:nvPr/>
        </p:nvSpPr>
        <p:spPr>
          <a:xfrm>
            <a:off x="5946140" y="4821428"/>
            <a:ext cx="8229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292934"/>
                </a:solidFill>
                <a:latin typeface="Arial"/>
                <a:cs typeface="Arial"/>
              </a:rPr>
              <a:t>Areas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349443" y="3110022"/>
            <a:ext cx="2265045" cy="1142365"/>
            <a:chOff x="4349443" y="3110022"/>
            <a:chExt cx="2265045" cy="114236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2767" y="3401567"/>
              <a:ext cx="1231391" cy="85039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410199" y="3428999"/>
              <a:ext cx="1143000" cy="762000"/>
            </a:xfrm>
            <a:custGeom>
              <a:avLst/>
              <a:gdLst/>
              <a:ahLst/>
              <a:cxnLst/>
              <a:rect l="l" t="t" r="r" b="b"/>
              <a:pathLst>
                <a:path w="1143000" h="762000">
                  <a:moveTo>
                    <a:pt x="11430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1143000" y="762000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F8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410199" y="3428999"/>
              <a:ext cx="1143000" cy="762000"/>
            </a:xfrm>
            <a:custGeom>
              <a:avLst/>
              <a:gdLst/>
              <a:ahLst/>
              <a:cxnLst/>
              <a:rect l="l" t="t" r="r" b="b"/>
              <a:pathLst>
                <a:path w="1143000" h="762000">
                  <a:moveTo>
                    <a:pt x="0" y="0"/>
                  </a:moveTo>
                  <a:lnTo>
                    <a:pt x="1143000" y="0"/>
                  </a:lnTo>
                  <a:lnTo>
                    <a:pt x="1143000" y="762000"/>
                  </a:lnTo>
                  <a:lnTo>
                    <a:pt x="0" y="7620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93A2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349443" y="3110022"/>
              <a:ext cx="330200" cy="548005"/>
            </a:xfrm>
            <a:custGeom>
              <a:avLst/>
              <a:gdLst/>
              <a:ahLst/>
              <a:cxnLst/>
              <a:rect l="l" t="t" r="r" b="b"/>
              <a:pathLst>
                <a:path w="330200" h="548004">
                  <a:moveTo>
                    <a:pt x="10632" y="356185"/>
                  </a:moveTo>
                  <a:lnTo>
                    <a:pt x="0" y="547577"/>
                  </a:lnTo>
                  <a:lnTo>
                    <a:pt x="159492" y="441247"/>
                  </a:lnTo>
                  <a:lnTo>
                    <a:pt x="153292" y="437704"/>
                  </a:lnTo>
                  <a:lnTo>
                    <a:pt x="95695" y="437704"/>
                  </a:lnTo>
                  <a:lnTo>
                    <a:pt x="46075" y="409350"/>
                  </a:lnTo>
                  <a:lnTo>
                    <a:pt x="60252" y="384539"/>
                  </a:lnTo>
                  <a:lnTo>
                    <a:pt x="10632" y="356185"/>
                  </a:lnTo>
                  <a:close/>
                </a:path>
                <a:path w="330200" h="548004">
                  <a:moveTo>
                    <a:pt x="60252" y="384539"/>
                  </a:moveTo>
                  <a:lnTo>
                    <a:pt x="46075" y="409350"/>
                  </a:lnTo>
                  <a:lnTo>
                    <a:pt x="95695" y="437704"/>
                  </a:lnTo>
                  <a:lnTo>
                    <a:pt x="109873" y="412893"/>
                  </a:lnTo>
                  <a:lnTo>
                    <a:pt x="60252" y="384539"/>
                  </a:lnTo>
                  <a:close/>
                </a:path>
                <a:path w="330200" h="548004">
                  <a:moveTo>
                    <a:pt x="109873" y="412893"/>
                  </a:moveTo>
                  <a:lnTo>
                    <a:pt x="95695" y="437704"/>
                  </a:lnTo>
                  <a:lnTo>
                    <a:pt x="153292" y="437704"/>
                  </a:lnTo>
                  <a:lnTo>
                    <a:pt x="109873" y="412893"/>
                  </a:lnTo>
                  <a:close/>
                </a:path>
                <a:path w="330200" h="548004">
                  <a:moveTo>
                    <a:pt x="279989" y="0"/>
                  </a:moveTo>
                  <a:lnTo>
                    <a:pt x="60252" y="384539"/>
                  </a:lnTo>
                  <a:lnTo>
                    <a:pt x="109873" y="412893"/>
                  </a:lnTo>
                  <a:lnTo>
                    <a:pt x="329609" y="28354"/>
                  </a:lnTo>
                  <a:lnTo>
                    <a:pt x="279989" y="0"/>
                  </a:lnTo>
                  <a:close/>
                </a:path>
              </a:pathLst>
            </a:custGeom>
            <a:solidFill>
              <a:srgbClr val="2929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35940" y="1621028"/>
            <a:ext cx="7212330" cy="1457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images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draw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composed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marks: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like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ink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algn="ctr" marL="1011555">
              <a:lnSpc>
                <a:spcPct val="100000"/>
              </a:lnSpc>
            </a:pPr>
            <a:r>
              <a:rPr dirty="0" sz="2400" spc="-10">
                <a:solidFill>
                  <a:srgbClr val="292934"/>
                </a:solidFill>
                <a:latin typeface="Arial"/>
                <a:cs typeface="Arial"/>
              </a:rPr>
              <a:t>Lines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791000" y="3314700"/>
            <a:ext cx="1971675" cy="1641475"/>
            <a:chOff x="2791000" y="3314700"/>
            <a:chExt cx="1971675" cy="1641475"/>
          </a:xfrm>
        </p:grpSpPr>
        <p:sp>
          <p:nvSpPr>
            <p:cNvPr id="14" name="object 14" descr=""/>
            <p:cNvSpPr/>
            <p:nvPr/>
          </p:nvSpPr>
          <p:spPr>
            <a:xfrm>
              <a:off x="3733799" y="3352800"/>
              <a:ext cx="990600" cy="914400"/>
            </a:xfrm>
            <a:custGeom>
              <a:avLst/>
              <a:gdLst/>
              <a:ahLst/>
              <a:cxnLst/>
              <a:rect l="l" t="t" r="r" b="b"/>
              <a:pathLst>
                <a:path w="990600" h="914400">
                  <a:moveTo>
                    <a:pt x="0" y="0"/>
                  </a:moveTo>
                  <a:lnTo>
                    <a:pt x="990600" y="914400"/>
                  </a:lnTo>
                </a:path>
              </a:pathLst>
            </a:custGeom>
            <a:ln w="76200">
              <a:solidFill>
                <a:srgbClr val="7F8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791000" y="4267200"/>
              <a:ext cx="171450" cy="688975"/>
            </a:xfrm>
            <a:custGeom>
              <a:avLst/>
              <a:gdLst/>
              <a:ahLst/>
              <a:cxnLst/>
              <a:rect l="l" t="t" r="r" b="b"/>
              <a:pathLst>
                <a:path w="171450" h="688975">
                  <a:moveTo>
                    <a:pt x="57265" y="167245"/>
                  </a:moveTo>
                  <a:lnTo>
                    <a:pt x="0" y="682644"/>
                  </a:lnTo>
                  <a:lnTo>
                    <a:pt x="56799" y="688955"/>
                  </a:lnTo>
                  <a:lnTo>
                    <a:pt x="114066" y="173556"/>
                  </a:lnTo>
                  <a:lnTo>
                    <a:pt x="57265" y="167245"/>
                  </a:lnTo>
                  <a:close/>
                </a:path>
                <a:path w="171450" h="688975">
                  <a:moveTo>
                    <a:pt x="155753" y="138845"/>
                  </a:moveTo>
                  <a:lnTo>
                    <a:pt x="60421" y="138845"/>
                  </a:lnTo>
                  <a:lnTo>
                    <a:pt x="117222" y="145157"/>
                  </a:lnTo>
                  <a:lnTo>
                    <a:pt x="114066" y="173556"/>
                  </a:lnTo>
                  <a:lnTo>
                    <a:pt x="170867" y="179867"/>
                  </a:lnTo>
                  <a:lnTo>
                    <a:pt x="155753" y="138845"/>
                  </a:lnTo>
                  <a:close/>
                </a:path>
                <a:path w="171450" h="688975">
                  <a:moveTo>
                    <a:pt x="60421" y="138845"/>
                  </a:moveTo>
                  <a:lnTo>
                    <a:pt x="57265" y="167245"/>
                  </a:lnTo>
                  <a:lnTo>
                    <a:pt x="114066" y="173556"/>
                  </a:lnTo>
                  <a:lnTo>
                    <a:pt x="117222" y="145157"/>
                  </a:lnTo>
                  <a:lnTo>
                    <a:pt x="60421" y="138845"/>
                  </a:lnTo>
                  <a:close/>
                </a:path>
                <a:path w="171450" h="688975">
                  <a:moveTo>
                    <a:pt x="104599" y="0"/>
                  </a:moveTo>
                  <a:lnTo>
                    <a:pt x="466" y="160934"/>
                  </a:lnTo>
                  <a:lnTo>
                    <a:pt x="57265" y="167245"/>
                  </a:lnTo>
                  <a:lnTo>
                    <a:pt x="60421" y="138845"/>
                  </a:lnTo>
                  <a:lnTo>
                    <a:pt x="155753" y="138845"/>
                  </a:lnTo>
                  <a:lnTo>
                    <a:pt x="104599" y="0"/>
                  </a:lnTo>
                  <a:close/>
                </a:path>
              </a:pathLst>
            </a:custGeom>
            <a:solidFill>
              <a:srgbClr val="2929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440939" y="4897628"/>
            <a:ext cx="873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292934"/>
                </a:solidFill>
                <a:latin typeface="Arial"/>
                <a:cs typeface="Arial"/>
              </a:rPr>
              <a:t>Points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791967" y="3934967"/>
            <a:ext cx="317500" cy="317500"/>
            <a:chOff x="2791967" y="3934967"/>
            <a:chExt cx="317500" cy="317500"/>
          </a:xfrm>
        </p:grpSpPr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1967" y="3934967"/>
              <a:ext cx="316992" cy="31699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4637" y="3957637"/>
              <a:ext cx="238125" cy="238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Visual</a:t>
            </a:r>
            <a:r>
              <a:rPr dirty="0" sz="3600" spc="-185"/>
              <a:t> </a:t>
            </a:r>
            <a:r>
              <a:rPr dirty="0" sz="3600" spc="-100"/>
              <a:t>dimension:</a:t>
            </a:r>
            <a:r>
              <a:rPr dirty="0" sz="3600" spc="-190"/>
              <a:t> </a:t>
            </a:r>
            <a:r>
              <a:rPr dirty="0" sz="3600" spc="-75"/>
              <a:t>position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107555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Encode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information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where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mark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drawn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Some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04800" y="2599943"/>
            <a:ext cx="8327390" cy="3420110"/>
            <a:chOff x="304800" y="2599943"/>
            <a:chExt cx="8327390" cy="342011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2722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Visual</a:t>
            </a:r>
            <a:r>
              <a:rPr dirty="0" sz="3600" spc="-185"/>
              <a:t> </a:t>
            </a:r>
            <a:r>
              <a:rPr dirty="0" sz="3600" spc="-100"/>
              <a:t>dimension:</a:t>
            </a:r>
            <a:r>
              <a:rPr dirty="0" sz="3600" spc="-190"/>
              <a:t> </a:t>
            </a:r>
            <a:r>
              <a:rPr dirty="0" sz="3600" spc="-40"/>
              <a:t>size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374255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Encode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information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big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mark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drawn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98086" y="2743200"/>
            <a:ext cx="6060440" cy="3046730"/>
            <a:chOff x="298086" y="2743200"/>
            <a:chExt cx="6060440" cy="30467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086" y="2957510"/>
              <a:ext cx="3389389" cy="28323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399" y="2743200"/>
              <a:ext cx="2776728" cy="2758440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41772" y="2967892"/>
            <a:ext cx="1916427" cy="242181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5389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Visual</a:t>
            </a:r>
            <a:r>
              <a:rPr dirty="0" sz="3600" spc="-185"/>
              <a:t> </a:t>
            </a:r>
            <a:r>
              <a:rPr dirty="0" sz="3600" spc="-100"/>
              <a:t>dimension:</a:t>
            </a:r>
            <a:r>
              <a:rPr dirty="0" sz="3600" spc="-190"/>
              <a:t> </a:t>
            </a:r>
            <a:r>
              <a:rPr dirty="0" sz="3600" spc="-55"/>
              <a:t>value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562850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Encode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information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dark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mark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drawn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49300" y="2730500"/>
            <a:ext cx="7645400" cy="3835400"/>
            <a:chOff x="749300" y="2730500"/>
            <a:chExt cx="7645400" cy="38354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2743199"/>
              <a:ext cx="7620000" cy="38099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55650" y="2736850"/>
              <a:ext cx="7632700" cy="3822700"/>
            </a:xfrm>
            <a:custGeom>
              <a:avLst/>
              <a:gdLst/>
              <a:ahLst/>
              <a:cxnLst/>
              <a:rect l="l" t="t" r="r" b="b"/>
              <a:pathLst>
                <a:path w="7632700" h="3822700">
                  <a:moveTo>
                    <a:pt x="0" y="0"/>
                  </a:moveTo>
                  <a:lnTo>
                    <a:pt x="7632699" y="0"/>
                  </a:lnTo>
                  <a:lnTo>
                    <a:pt x="7632699" y="3822699"/>
                  </a:lnTo>
                  <a:lnTo>
                    <a:pt x="0" y="3822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4367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Visual</a:t>
            </a:r>
            <a:r>
              <a:rPr dirty="0" sz="3600" spc="-185"/>
              <a:t> </a:t>
            </a:r>
            <a:r>
              <a:rPr dirty="0" sz="3600" spc="-100"/>
              <a:t>dimension:</a:t>
            </a:r>
            <a:r>
              <a:rPr dirty="0" sz="3600" spc="-190"/>
              <a:t> </a:t>
            </a:r>
            <a:r>
              <a:rPr dirty="0" sz="3600" spc="-55"/>
              <a:t>color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6393815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Encode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information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hue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mark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2524" y="3297254"/>
            <a:ext cx="4008715" cy="269579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2819399"/>
            <a:ext cx="3758184" cy="333451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Visual</a:t>
            </a:r>
            <a:r>
              <a:rPr dirty="0" sz="3600" spc="-185"/>
              <a:t> </a:t>
            </a:r>
            <a:r>
              <a:rPr dirty="0" sz="3600" spc="-100"/>
              <a:t>dimension:</a:t>
            </a:r>
            <a:r>
              <a:rPr dirty="0" sz="3600" spc="-190"/>
              <a:t> </a:t>
            </a:r>
            <a:r>
              <a:rPr dirty="0" sz="3600" spc="-85"/>
              <a:t>orientation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6990715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Encode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information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mark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rotated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724" y="2915911"/>
            <a:ext cx="4143543" cy="278673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4310" y="2983382"/>
            <a:ext cx="3730752" cy="2551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What</a:t>
            </a:r>
            <a:r>
              <a:rPr dirty="0" sz="3600" spc="-190"/>
              <a:t> </a:t>
            </a:r>
            <a:r>
              <a:rPr dirty="0" sz="3600" spc="-50"/>
              <a:t>is</a:t>
            </a:r>
            <a:r>
              <a:rPr dirty="0" sz="3600" spc="-190"/>
              <a:t> </a:t>
            </a:r>
            <a:r>
              <a:rPr dirty="0" sz="3600" spc="-95"/>
              <a:t>visualization?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034" y="1066800"/>
            <a:ext cx="8553268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6913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Visual</a:t>
            </a:r>
            <a:r>
              <a:rPr dirty="0" sz="3600" spc="-185"/>
              <a:t> </a:t>
            </a:r>
            <a:r>
              <a:rPr dirty="0" sz="3600" spc="-100"/>
              <a:t>dimension:</a:t>
            </a:r>
            <a:r>
              <a:rPr dirty="0" sz="3600" spc="-190"/>
              <a:t> </a:t>
            </a:r>
            <a:r>
              <a:rPr dirty="0" sz="3600" spc="-55"/>
              <a:t>shape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023100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Encode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information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mark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shaped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Examples: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320" y="3166871"/>
            <a:ext cx="2377439" cy="238048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7400" y="3048000"/>
            <a:ext cx="2438400" cy="24384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646" y="3507871"/>
            <a:ext cx="1990101" cy="15867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5"/>
              <a:t>Discussion:</a:t>
            </a:r>
            <a:r>
              <a:rPr dirty="0" sz="3600" spc="-175"/>
              <a:t> </a:t>
            </a:r>
            <a:r>
              <a:rPr dirty="0" sz="3600" spc="-95"/>
              <a:t>visual</a:t>
            </a:r>
            <a:r>
              <a:rPr dirty="0" sz="3600" spc="-175"/>
              <a:t> </a:t>
            </a:r>
            <a:r>
              <a:rPr dirty="0" sz="3600" spc="-95"/>
              <a:t>dimensions</a:t>
            </a:r>
            <a:r>
              <a:rPr dirty="0" sz="3600" spc="-170"/>
              <a:t> </a:t>
            </a:r>
            <a:r>
              <a:rPr dirty="0" sz="3600"/>
              <a:t>&amp;</a:t>
            </a:r>
            <a:r>
              <a:rPr dirty="0" sz="3600" spc="-180"/>
              <a:t> </a:t>
            </a:r>
            <a:r>
              <a:rPr dirty="0" sz="3600" spc="-85"/>
              <a:t>data</a:t>
            </a:r>
            <a:r>
              <a:rPr dirty="0" sz="3600" spc="-175"/>
              <a:t> </a:t>
            </a:r>
            <a:r>
              <a:rPr dirty="0" sz="3600" spc="-50"/>
              <a:t>type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6447790" y="6430771"/>
            <a:ext cx="2617470" cy="38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1415"/>
              </a:lnSpc>
              <a:spcBef>
                <a:spcPts val="100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dirty="0" sz="1200" spc="-5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Bertin,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dirty="0" sz="1200" spc="-4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 i="1">
                <a:solidFill>
                  <a:srgbClr val="292934"/>
                </a:solidFill>
                <a:latin typeface="Arial"/>
                <a:cs typeface="Arial"/>
              </a:rPr>
              <a:t>Graphique</a:t>
            </a:r>
            <a:endParaRPr sz="1200">
              <a:latin typeface="Arial"/>
              <a:cs typeface="Arial"/>
            </a:endParaRPr>
          </a:p>
          <a:p>
            <a:pPr algn="r" marR="5715">
              <a:lnSpc>
                <a:spcPts val="1415"/>
              </a:lnSpc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162294" y="1535498"/>
            <a:ext cx="1983739" cy="3107055"/>
            <a:chOff x="2162294" y="1535498"/>
            <a:chExt cx="1983739" cy="310705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2294" y="1535498"/>
              <a:ext cx="1983116" cy="156385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3691" y="3130039"/>
              <a:ext cx="1971719" cy="151247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4345940" y="1175003"/>
            <a:ext cx="21456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3175" algn="l"/>
              </a:tabLst>
            </a:pPr>
            <a:r>
              <a:rPr dirty="0" sz="1400" spc="-10" b="1">
                <a:solidFill>
                  <a:srgbClr val="292934"/>
                </a:solidFill>
                <a:latin typeface="Arial"/>
                <a:cs typeface="Arial"/>
              </a:rPr>
              <a:t>Categorical</a:t>
            </a:r>
            <a:r>
              <a:rPr dirty="0" sz="1400" b="1">
                <a:solidFill>
                  <a:srgbClr val="292934"/>
                </a:solidFill>
                <a:latin typeface="Arial"/>
                <a:cs typeface="Arial"/>
              </a:rPr>
              <a:t>	</a:t>
            </a:r>
            <a:r>
              <a:rPr dirty="0" sz="1400" spc="-10" b="1">
                <a:solidFill>
                  <a:srgbClr val="292934"/>
                </a:solidFill>
                <a:latin typeface="Arial"/>
                <a:cs typeface="Arial"/>
              </a:rPr>
              <a:t>Numerical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4260850" y="1550074"/>
          <a:ext cx="2425700" cy="3070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400"/>
                <a:gridCol w="1168400"/>
              </a:tblGrid>
              <a:tr h="5118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</a:tr>
              <a:tr h="5118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</a:tr>
              <a:tr h="5118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</a:tr>
              <a:tr h="5118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</a:tr>
              <a:tr h="5118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</a:tr>
              <a:tr h="5118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92934"/>
                      </a:solidFill>
                      <a:prstDash val="solid"/>
                    </a:lnL>
                    <a:lnR w="12700">
                      <a:solidFill>
                        <a:srgbClr val="292934"/>
                      </a:solidFill>
                      <a:prstDash val="solid"/>
                    </a:lnR>
                    <a:lnT w="12700">
                      <a:solidFill>
                        <a:srgbClr val="292934"/>
                      </a:solidFill>
                      <a:prstDash val="solid"/>
                    </a:lnT>
                    <a:lnB w="12700">
                      <a:solidFill>
                        <a:srgbClr val="29293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A</a:t>
            </a:r>
            <a:r>
              <a:rPr dirty="0" sz="3600" spc="-380"/>
              <a:t> </a:t>
            </a:r>
            <a:r>
              <a:rPr dirty="0" sz="3600" spc="-105"/>
              <a:t>sampling</a:t>
            </a:r>
            <a:r>
              <a:rPr dirty="0" sz="3600" spc="-175"/>
              <a:t> </a:t>
            </a:r>
            <a:r>
              <a:rPr dirty="0" sz="3600" spc="-55"/>
              <a:t>of</a:t>
            </a:r>
            <a:r>
              <a:rPr dirty="0" sz="3600" spc="-170"/>
              <a:t> </a:t>
            </a:r>
            <a:r>
              <a:rPr dirty="0" sz="3600" spc="-100"/>
              <a:t>visualization</a:t>
            </a:r>
            <a:r>
              <a:rPr dirty="0" sz="3600" spc="-170"/>
              <a:t> </a:t>
            </a:r>
            <a:r>
              <a:rPr dirty="0" sz="3600" spc="-80"/>
              <a:t>techniques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063483"/>
            <a:ext cx="8229600" cy="395023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17786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0"/>
              <a:t>Bar</a:t>
            </a:r>
            <a:r>
              <a:rPr dirty="0" sz="3600" spc="-200"/>
              <a:t> </a:t>
            </a:r>
            <a:r>
              <a:rPr dirty="0" sz="3600" spc="-75"/>
              <a:t>chart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612140" y="1217676"/>
            <a:ext cx="7617459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Used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comparable</a:t>
            </a:r>
            <a:r>
              <a:rPr dirty="0" sz="20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variables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Compares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quantitative</a:t>
            </a:r>
            <a:r>
              <a:rPr dirty="0" sz="20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values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different</a:t>
            </a:r>
            <a:r>
              <a:rPr dirty="0" sz="20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categories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Highlights</a:t>
            </a:r>
            <a:r>
              <a:rPr dirty="0" sz="20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relative</a:t>
            </a:r>
            <a:r>
              <a:rPr dirty="0" sz="20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amounts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Grouped/stacked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bars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break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each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category</a:t>
            </a:r>
            <a:r>
              <a:rPr dirty="0" sz="20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into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sub-groups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041" y="2803643"/>
            <a:ext cx="5923300" cy="36178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Histogram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612140" y="1217676"/>
            <a:ext cx="630555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Looks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like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bar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chart…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but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x-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axis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continuous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 spc="-105">
                <a:solidFill>
                  <a:srgbClr val="003470"/>
                </a:solidFill>
                <a:latin typeface="Arial"/>
                <a:cs typeface="Arial"/>
              </a:rPr>
              <a:t>Y-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axis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shows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count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relative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frequency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Highlights</a:t>
            </a:r>
            <a:r>
              <a:rPr dirty="0" sz="20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distribution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Note: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bin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size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makes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big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difference!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041" y="2803643"/>
            <a:ext cx="5923300" cy="36178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041" y="2803643"/>
            <a:ext cx="5923300" cy="36178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Boxplot</a:t>
            </a:r>
            <a:endParaRPr sz="3600"/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80365" algn="l"/>
              </a:tabLst>
            </a:pPr>
            <a:r>
              <a:rPr dirty="0"/>
              <a:t>Also</a:t>
            </a:r>
            <a:r>
              <a:rPr dirty="0" spc="-75"/>
              <a:t> </a:t>
            </a:r>
            <a:r>
              <a:rPr dirty="0"/>
              <a:t>useful</a:t>
            </a:r>
            <a:r>
              <a:rPr dirty="0" spc="-55"/>
              <a:t> </a:t>
            </a:r>
            <a:r>
              <a:rPr dirty="0"/>
              <a:t>for</a:t>
            </a:r>
            <a:r>
              <a:rPr dirty="0" spc="-65"/>
              <a:t> </a:t>
            </a:r>
            <a:r>
              <a:rPr dirty="0"/>
              <a:t>highlighting</a:t>
            </a:r>
            <a:r>
              <a:rPr dirty="0" spc="-60"/>
              <a:t> </a:t>
            </a:r>
            <a:r>
              <a:rPr dirty="0" spc="-10" b="1">
                <a:latin typeface="Arial"/>
                <a:cs typeface="Arial"/>
              </a:rPr>
              <a:t>distribution</a:t>
            </a:r>
          </a:p>
          <a:p>
            <a:pPr marL="380365" indent="-342265">
              <a:lnSpc>
                <a:spcPct val="100000"/>
              </a:lnSpc>
              <a:buChar char="•"/>
              <a:tabLst>
                <a:tab pos="380365" algn="l"/>
              </a:tabLst>
            </a:pPr>
            <a:r>
              <a:rPr dirty="0"/>
              <a:t>Calls</a:t>
            </a:r>
            <a:r>
              <a:rPr dirty="0" spc="-30"/>
              <a:t> </a:t>
            </a:r>
            <a:r>
              <a:rPr dirty="0"/>
              <a:t>out</a:t>
            </a:r>
            <a:r>
              <a:rPr dirty="0" spc="-30"/>
              <a:t> </a:t>
            </a:r>
            <a:r>
              <a:rPr dirty="0"/>
              <a:t>key</a:t>
            </a:r>
            <a:r>
              <a:rPr dirty="0" spc="-30"/>
              <a:t> </a:t>
            </a:r>
            <a:r>
              <a:rPr dirty="0" spc="-10"/>
              <a:t>values:</a:t>
            </a:r>
          </a:p>
          <a:p>
            <a:pPr lvl="1" marL="837565" indent="-113664">
              <a:lnSpc>
                <a:spcPts val="1415"/>
              </a:lnSpc>
              <a:spcBef>
                <a:spcPts val="105"/>
              </a:spcBef>
              <a:buFont typeface="Microsoft JhengHei"/>
              <a:buChar char="-"/>
              <a:tabLst>
                <a:tab pos="837565" algn="l"/>
              </a:tabLst>
            </a:pPr>
            <a:r>
              <a:rPr dirty="0" sz="1200" spc="-1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200">
              <a:latin typeface="Arial"/>
              <a:cs typeface="Arial"/>
            </a:endParaRPr>
          </a:p>
          <a:p>
            <a:pPr lvl="1" marL="837565" indent="-113664">
              <a:lnSpc>
                <a:spcPts val="1390"/>
              </a:lnSpc>
              <a:buFont typeface="Microsoft JhengHei"/>
              <a:buChar char="-"/>
              <a:tabLst>
                <a:tab pos="837565" algn="l"/>
              </a:tabLst>
            </a:pP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dirty="0" baseline="27777" sz="1200">
                <a:solidFill>
                  <a:srgbClr val="003470"/>
                </a:solidFill>
                <a:latin typeface="Arial"/>
                <a:cs typeface="Arial"/>
              </a:rPr>
              <a:t>st</a:t>
            </a:r>
            <a:r>
              <a:rPr dirty="0" baseline="27777" sz="1200" spc="157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&amp;</a:t>
            </a:r>
            <a:r>
              <a:rPr dirty="0" sz="1200" spc="-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dirty="0" baseline="27777" sz="1200">
                <a:solidFill>
                  <a:srgbClr val="003470"/>
                </a:solidFill>
                <a:latin typeface="Arial"/>
                <a:cs typeface="Arial"/>
              </a:rPr>
              <a:t>rd</a:t>
            </a:r>
            <a:r>
              <a:rPr dirty="0" baseline="27777" sz="1200" spc="1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3470"/>
                </a:solidFill>
                <a:latin typeface="Arial"/>
                <a:cs typeface="Arial"/>
              </a:rPr>
              <a:t>quartiles</a:t>
            </a:r>
            <a:endParaRPr sz="1200">
              <a:latin typeface="Arial"/>
              <a:cs typeface="Arial"/>
            </a:endParaRPr>
          </a:p>
          <a:p>
            <a:pPr lvl="1" marL="837565" indent="-113664">
              <a:lnSpc>
                <a:spcPts val="1415"/>
              </a:lnSpc>
              <a:buFont typeface="Microsoft JhengHei"/>
              <a:buChar char="-"/>
              <a:tabLst>
                <a:tab pos="837565" algn="l"/>
              </a:tabLst>
            </a:pPr>
            <a:r>
              <a:rPr dirty="0" sz="1200" spc="-10">
                <a:solidFill>
                  <a:srgbClr val="003470"/>
                </a:solidFill>
                <a:latin typeface="Arial"/>
                <a:cs typeface="Arial"/>
              </a:rPr>
              <a:t>“fences”</a:t>
            </a:r>
            <a:endParaRPr sz="1200">
              <a:latin typeface="Arial"/>
              <a:cs typeface="Arial"/>
            </a:endParaRPr>
          </a:p>
          <a:p>
            <a:pPr lvl="1" marL="837565" indent="-113664">
              <a:lnSpc>
                <a:spcPct val="100000"/>
              </a:lnSpc>
              <a:spcBef>
                <a:spcPts val="70"/>
              </a:spcBef>
              <a:buFont typeface="Microsoft JhengHei"/>
              <a:buChar char="-"/>
              <a:tabLst>
                <a:tab pos="837565" algn="l"/>
              </a:tabLst>
            </a:pPr>
            <a:r>
              <a:rPr dirty="0" sz="1200" spc="-10">
                <a:solidFill>
                  <a:srgbClr val="003470"/>
                </a:solidFill>
                <a:latin typeface="Arial"/>
                <a:cs typeface="Arial"/>
              </a:rPr>
              <a:t>outliers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915612" y="4924044"/>
            <a:ext cx="6064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246855" y="3901921"/>
            <a:ext cx="2109470" cy="1013460"/>
            <a:chOff x="5246855" y="3901921"/>
            <a:chExt cx="2109470" cy="1013460"/>
          </a:xfrm>
        </p:grpSpPr>
        <p:sp>
          <p:nvSpPr>
            <p:cNvPr id="7" name="object 7" descr="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063647" y="3320796"/>
            <a:ext cx="658495" cy="531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dirty="0" baseline="-15873" sz="2100" spc="-37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dirty="0" sz="900" spc="-25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dirty="0" sz="1400" spc="-1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916135" y="5116067"/>
            <a:ext cx="658495" cy="537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dirty="0" baseline="-15873" sz="2100" spc="-37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dirty="0" sz="900" spc="-25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dirty="0" sz="1400" spc="-1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157912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 descr="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413274" y="3384803"/>
            <a:ext cx="705485" cy="44323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dirty="0" sz="1400" spc="-1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713899" y="4030979"/>
            <a:ext cx="50863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247227" y="4240316"/>
            <a:ext cx="288290" cy="430530"/>
            <a:chOff x="4247227" y="4240316"/>
            <a:chExt cx="288290" cy="430530"/>
          </a:xfrm>
        </p:grpSpPr>
        <p:sp>
          <p:nvSpPr>
            <p:cNvPr id="20" name="object 20" descr="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1375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Boxplot</a:t>
            </a:r>
            <a:r>
              <a:rPr dirty="0" sz="3600" spc="-170"/>
              <a:t> </a:t>
            </a:r>
            <a:r>
              <a:rPr dirty="0" sz="3600" spc="-114"/>
              <a:t>add-</a:t>
            </a:r>
            <a:r>
              <a:rPr dirty="0" sz="3600" spc="-70"/>
              <a:t>ons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784859" y="1217676"/>
            <a:ext cx="609790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Use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“jitter”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show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actual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values</a:t>
            </a: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Reference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lines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help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provide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context</a:t>
            </a: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buChar char="•"/>
              <a:tabLst>
                <a:tab pos="29781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use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annotations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show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statistical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significance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041" y="2803643"/>
            <a:ext cx="5923300" cy="36178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0707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5"/>
              <a:t>Scatterplot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612140" y="1217676"/>
            <a:ext cx="7030084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Shows</a:t>
            </a:r>
            <a:r>
              <a:rPr dirty="0" sz="20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relationship</a:t>
            </a:r>
            <a:r>
              <a:rPr dirty="0" sz="20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between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two</a:t>
            </a:r>
            <a:r>
              <a:rPr dirty="0" sz="20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continuous</a:t>
            </a:r>
            <a:r>
              <a:rPr dirty="0" sz="20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variables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Each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point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plot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represents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observation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change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color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symbol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highlight</a:t>
            </a:r>
            <a:r>
              <a:rPr dirty="0" sz="20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groups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Sometimes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useful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show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trend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line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(regression)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3407" y="2803643"/>
            <a:ext cx="5862858" cy="36178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Scatterplot</a:t>
            </a:r>
            <a:r>
              <a:rPr dirty="0" sz="3600" spc="-150"/>
              <a:t> </a:t>
            </a:r>
            <a:r>
              <a:rPr dirty="0" sz="3600" spc="-100"/>
              <a:t>matrix</a:t>
            </a:r>
            <a:r>
              <a:rPr dirty="0" sz="3600" spc="-150"/>
              <a:t> </a:t>
            </a:r>
            <a:r>
              <a:rPr dirty="0" sz="3600" spc="-70"/>
              <a:t>(SPLOM)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612140" y="1217676"/>
            <a:ext cx="696214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Scatterplots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show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relationship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between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just</a:t>
            </a:r>
            <a:r>
              <a:rPr dirty="0" sz="20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two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continuous</a:t>
            </a:r>
            <a:r>
              <a:rPr dirty="0" sz="20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variables</a:t>
            </a:r>
            <a:r>
              <a:rPr dirty="0" sz="20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at</a:t>
            </a:r>
            <a:r>
              <a:rPr dirty="0" sz="20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003470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combine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multiple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scatterplots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into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matrix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show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additional</a:t>
            </a:r>
            <a:r>
              <a:rPr dirty="0" sz="20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relationships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041" y="2803643"/>
            <a:ext cx="5923300" cy="36178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19183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Line</a:t>
            </a:r>
            <a:r>
              <a:rPr dirty="0" sz="3600" spc="-175"/>
              <a:t> </a:t>
            </a:r>
            <a:r>
              <a:rPr dirty="0" sz="3600" spc="-75"/>
              <a:t>chart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612140" y="1217676"/>
            <a:ext cx="781875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Shows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trend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one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variable,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often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over</a:t>
            </a:r>
            <a:r>
              <a:rPr dirty="0" sz="20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003470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Multiple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lines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show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multiple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variables,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same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variable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for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multiple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observations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(must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same</a:t>
            </a:r>
            <a:r>
              <a:rPr dirty="0" sz="20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scale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!)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Highlights</a:t>
            </a:r>
            <a:r>
              <a:rPr dirty="0" sz="20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“position</a:t>
            </a:r>
            <a:r>
              <a:rPr dirty="0" sz="20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switches”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041" y="2803643"/>
            <a:ext cx="5854223" cy="3617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85"/>
              <a:t>What</a:t>
            </a:r>
            <a:r>
              <a:rPr dirty="0" sz="3600" spc="-190"/>
              <a:t> </a:t>
            </a:r>
            <a:r>
              <a:rPr dirty="0" sz="3600" spc="-50"/>
              <a:t>is</a:t>
            </a:r>
            <a:r>
              <a:rPr dirty="0" sz="3600" spc="-190"/>
              <a:t> </a:t>
            </a:r>
            <a:r>
              <a:rPr dirty="0" sz="3600" spc="-95"/>
              <a:t>visualization?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034" y="1072323"/>
            <a:ext cx="8553269" cy="524675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90"/>
              <a:t>Multiple</a:t>
            </a:r>
            <a:r>
              <a:rPr dirty="0" sz="3600" spc="-180"/>
              <a:t> </a:t>
            </a:r>
            <a:r>
              <a:rPr dirty="0" sz="3600" spc="-95"/>
              <a:t>variables:</a:t>
            </a:r>
            <a:r>
              <a:rPr dirty="0" sz="3600" spc="-175"/>
              <a:t> </a:t>
            </a:r>
            <a:r>
              <a:rPr dirty="0" sz="3600" spc="-85"/>
              <a:t>line</a:t>
            </a:r>
            <a:r>
              <a:rPr dirty="0" sz="3600" spc="-180"/>
              <a:t> </a:t>
            </a:r>
            <a:r>
              <a:rPr dirty="0" sz="3600" spc="-95"/>
              <a:t>chart</a:t>
            </a:r>
            <a:r>
              <a:rPr dirty="0" sz="3600" spc="-175"/>
              <a:t> </a:t>
            </a:r>
            <a:r>
              <a:rPr dirty="0" sz="3600" spc="-90"/>
              <a:t>matrix?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98642" y="1066800"/>
            <a:ext cx="7225030" cy="5640705"/>
            <a:chOff x="1798642" y="1066800"/>
            <a:chExt cx="7225030" cy="564070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642" y="1066800"/>
              <a:ext cx="5546713" cy="55988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3200" y="3886822"/>
              <a:ext cx="2470274" cy="28200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98642" y="1293407"/>
            <a:ext cx="5174615" cy="3994785"/>
            <a:chOff x="1798642" y="1293407"/>
            <a:chExt cx="5174615" cy="39947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642" y="2250334"/>
              <a:ext cx="465355" cy="104275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8642" y="3327182"/>
              <a:ext cx="479160" cy="92498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1199" y="2167501"/>
              <a:ext cx="4991816" cy="25240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8642" y="1293407"/>
              <a:ext cx="459061" cy="95692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8642" y="4252167"/>
              <a:ext cx="479160" cy="103542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934200" y="22860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w="0" h="2438400">
                  <a:moveTo>
                    <a:pt x="0" y="0"/>
                  </a:moveTo>
                  <a:lnTo>
                    <a:pt x="1" y="2438400"/>
                  </a:lnTo>
                </a:path>
              </a:pathLst>
            </a:custGeom>
            <a:ln w="381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011679" y="22860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w="0" h="2438400">
                  <a:moveTo>
                    <a:pt x="0" y="0"/>
                  </a:moveTo>
                  <a:lnTo>
                    <a:pt x="1" y="2438400"/>
                  </a:lnTo>
                </a:path>
              </a:pathLst>
            </a:custGeom>
            <a:ln w="381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276600" y="22860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w="0" h="2438400">
                  <a:moveTo>
                    <a:pt x="0" y="0"/>
                  </a:moveTo>
                  <a:lnTo>
                    <a:pt x="1" y="2438400"/>
                  </a:lnTo>
                </a:path>
              </a:pathLst>
            </a:custGeom>
            <a:ln w="381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495800" y="22860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w="0" h="2438400">
                  <a:moveTo>
                    <a:pt x="0" y="0"/>
                  </a:moveTo>
                  <a:lnTo>
                    <a:pt x="1" y="2438400"/>
                  </a:lnTo>
                </a:path>
              </a:pathLst>
            </a:custGeom>
            <a:ln w="381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715000" y="2286000"/>
              <a:ext cx="0" cy="2438400"/>
            </a:xfrm>
            <a:custGeom>
              <a:avLst/>
              <a:gdLst/>
              <a:ahLst/>
              <a:cxnLst/>
              <a:rect l="l" t="t" r="r" b="b"/>
              <a:pathLst>
                <a:path w="0" h="2438400">
                  <a:moveTo>
                    <a:pt x="0" y="0"/>
                  </a:moveTo>
                  <a:lnTo>
                    <a:pt x="1" y="2438400"/>
                  </a:lnTo>
                </a:path>
              </a:pathLst>
            </a:custGeom>
            <a:ln w="381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59740" y="423163"/>
            <a:ext cx="24682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5"/>
              <a:t>Weirder</a:t>
            </a:r>
            <a:r>
              <a:rPr dirty="0" sz="3600" spc="-185"/>
              <a:t> </a:t>
            </a:r>
            <a:r>
              <a:rPr dirty="0" sz="3600" spc="-55"/>
              <a:t>idea</a:t>
            </a:r>
            <a:endParaRPr sz="3600"/>
          </a:p>
        </p:txBody>
      </p:sp>
      <p:grpSp>
        <p:nvGrpSpPr>
          <p:cNvPr id="14" name="object 14" descr=""/>
          <p:cNvGrpSpPr/>
          <p:nvPr/>
        </p:nvGrpSpPr>
        <p:grpSpPr>
          <a:xfrm>
            <a:off x="1798642" y="5342820"/>
            <a:ext cx="5546090" cy="1311910"/>
            <a:chOff x="1798642" y="5342820"/>
            <a:chExt cx="5546090" cy="131191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7007" y="6309221"/>
              <a:ext cx="5067182" cy="34514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8642" y="5342820"/>
              <a:ext cx="479160" cy="938789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907538" y="1938020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>
                <a:solidFill>
                  <a:srgbClr val="292934"/>
                </a:solidFill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194429" y="1938020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>
                <a:solidFill>
                  <a:srgbClr val="292934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71338" y="1938020"/>
            <a:ext cx="241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>
                <a:solidFill>
                  <a:srgbClr val="292934"/>
                </a:solidFill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628638" y="1938020"/>
            <a:ext cx="190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>
                <a:solidFill>
                  <a:srgbClr val="292934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797038" y="1938020"/>
            <a:ext cx="215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 b="1">
                <a:solidFill>
                  <a:srgbClr val="292934"/>
                </a:solidFill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02535" y="2206751"/>
            <a:ext cx="4953000" cy="2520696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2658384" y="5043932"/>
            <a:ext cx="385000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“parallel</a:t>
            </a:r>
            <a:r>
              <a:rPr dirty="0" sz="2400" spc="-90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coordinates</a:t>
            </a:r>
            <a:r>
              <a:rPr dirty="0" sz="2400" spc="-90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92934"/>
                </a:solidFill>
                <a:latin typeface="Arial"/>
                <a:cs typeface="Arial"/>
              </a:rPr>
              <a:t>plot”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Network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612140" y="1217676"/>
            <a:ext cx="725424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Useful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showing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relationships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between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entities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use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color,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size,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etc.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encode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additional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Caveat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network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diagrams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quickly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become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hairballs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large,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dense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209799"/>
            <a:ext cx="8229600" cy="437083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8896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5"/>
              <a:t>Map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612140" y="1217676"/>
            <a:ext cx="712279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Useful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analysis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with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strong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geographic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component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Filled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maps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(choropleth)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vs.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points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Remember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color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scale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comparisons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harder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humans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than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size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comparisons!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856" y="2691254"/>
            <a:ext cx="7253728" cy="377434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Data</a:t>
            </a:r>
            <a:r>
              <a:rPr dirty="0" spc="-165"/>
              <a:t> </a:t>
            </a:r>
            <a:r>
              <a:rPr dirty="0" spc="-100"/>
              <a:t>Challenge</a:t>
            </a:r>
            <a:r>
              <a:rPr dirty="0" spc="-165"/>
              <a:t> </a:t>
            </a:r>
            <a:r>
              <a:rPr dirty="0" spc="-60"/>
              <a:t>1:</a:t>
            </a:r>
            <a:r>
              <a:rPr dirty="0" spc="-160"/>
              <a:t> </a:t>
            </a:r>
            <a:r>
              <a:rPr dirty="0" spc="-105"/>
              <a:t>Exploratory</a:t>
            </a:r>
            <a:r>
              <a:rPr dirty="0" spc="-155"/>
              <a:t> </a:t>
            </a:r>
            <a:r>
              <a:rPr dirty="0" spc="-90"/>
              <a:t>Data</a:t>
            </a:r>
            <a:r>
              <a:rPr dirty="0" spc="-350"/>
              <a:t> </a:t>
            </a:r>
            <a:r>
              <a:rPr dirty="0" spc="-65"/>
              <a:t>Analysis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689584" y="1285875"/>
            <a:ext cx="7765415" cy="4895850"/>
            <a:chOff x="689584" y="1285875"/>
            <a:chExt cx="7765415" cy="48958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108" y="1295400"/>
              <a:ext cx="7745780" cy="48767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94346" y="1290637"/>
              <a:ext cx="7755890" cy="4886325"/>
            </a:xfrm>
            <a:custGeom>
              <a:avLst/>
              <a:gdLst/>
              <a:ahLst/>
              <a:cxnLst/>
              <a:rect l="l" t="t" r="r" b="b"/>
              <a:pathLst>
                <a:path w="7755890" h="4886325">
                  <a:moveTo>
                    <a:pt x="0" y="0"/>
                  </a:moveTo>
                  <a:lnTo>
                    <a:pt x="7755306" y="0"/>
                  </a:lnTo>
                  <a:lnTo>
                    <a:pt x="7755306" y="4886324"/>
                  </a:lnTo>
                  <a:lnTo>
                    <a:pt x="0" y="48863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5"/>
              <a:t>Is</a:t>
            </a:r>
            <a:r>
              <a:rPr dirty="0" sz="3600" spc="-190"/>
              <a:t> </a:t>
            </a:r>
            <a:r>
              <a:rPr dirty="0" sz="3600" spc="-85"/>
              <a:t>this</a:t>
            </a:r>
            <a:r>
              <a:rPr dirty="0" sz="3600" spc="-190"/>
              <a:t> </a:t>
            </a:r>
            <a:r>
              <a:rPr dirty="0" sz="3600" spc="-100"/>
              <a:t>visualization?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036" y="1493447"/>
            <a:ext cx="8615361" cy="49774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5"/>
              <a:t>Is</a:t>
            </a:r>
            <a:r>
              <a:rPr dirty="0" sz="3600" spc="-190"/>
              <a:t> </a:t>
            </a:r>
            <a:r>
              <a:rPr dirty="0" sz="3600" spc="-85"/>
              <a:t>this</a:t>
            </a:r>
            <a:r>
              <a:rPr dirty="0" sz="3600" spc="-190"/>
              <a:t> </a:t>
            </a:r>
            <a:r>
              <a:rPr dirty="0" sz="3600" spc="-100"/>
              <a:t>visualization?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8088" y="1295400"/>
            <a:ext cx="6032911" cy="51815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5"/>
              <a:t>Is</a:t>
            </a:r>
            <a:r>
              <a:rPr dirty="0" sz="3600" spc="-190"/>
              <a:t> </a:t>
            </a:r>
            <a:r>
              <a:rPr dirty="0" sz="3600" spc="-85"/>
              <a:t>this</a:t>
            </a:r>
            <a:r>
              <a:rPr dirty="0" sz="3600" spc="-190"/>
              <a:t> </a:t>
            </a:r>
            <a:r>
              <a:rPr dirty="0" sz="3600" spc="-100"/>
              <a:t>visualization?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737679"/>
            <a:ext cx="8229600" cy="35350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5"/>
              <a:t>Is</a:t>
            </a:r>
            <a:r>
              <a:rPr dirty="0" sz="3600" spc="-190"/>
              <a:t> </a:t>
            </a:r>
            <a:r>
              <a:rPr dirty="0" sz="3600" spc="-85"/>
              <a:t>this</a:t>
            </a:r>
            <a:r>
              <a:rPr dirty="0" sz="3600" spc="-190"/>
              <a:t> </a:t>
            </a:r>
            <a:r>
              <a:rPr dirty="0" sz="3600" spc="-100"/>
              <a:t>visualization?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200" y="1201615"/>
            <a:ext cx="3429000" cy="527538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555740" y="6613652"/>
            <a:ext cx="199643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15,000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BC.</a:t>
            </a:r>
            <a:r>
              <a:rPr dirty="0" sz="1200" spc="31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Laxcaux,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 France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9293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2024-08-19T20:20:32Z</dcterms:created>
  <dcterms:modified xsi:type="dcterms:W3CDTF">2024-08-19T20:20:32Z</dcterms:modified>
</cp:coreProperties>
</file>